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nLY1BzDxKk8QWYehJMvN8mKF3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427568-F1CD-4586-950F-288511FC16A2}">
  <a:tblStyle styleId="{17427568-F1CD-4586-950F-288511FC16A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2F4"/>
          </a:solidFill>
        </a:fill>
      </a:tcStyle>
    </a:wholeTbl>
    <a:band1H>
      <a:tcTxStyle/>
      <a:tcStyle>
        <a:tcBdr/>
        <a:fill>
          <a:solidFill>
            <a:srgbClr val="CBE3E9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3E9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7" name="Google Shape;3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7" name="Google Shape;467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ANDY</a:t>
            </a:r>
            <a:endParaRPr/>
          </a:p>
        </p:txBody>
      </p:sp>
      <p:sp>
        <p:nvSpPr>
          <p:cNvPr id="349" name="Google Shape;3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401" name="Google Shape;40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1" name="Google Shape;4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/>
          </a:p>
        </p:txBody>
      </p:sp>
      <p:sp>
        <p:nvSpPr>
          <p:cNvPr id="412" name="Google Shape;41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1" y="3429000"/>
            <a:ext cx="12192000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/>
          <p:nvPr/>
        </p:nvSpPr>
        <p:spPr>
          <a:xfrm>
            <a:off x="427028" y="422101"/>
            <a:ext cx="11337946" cy="60138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" name="Google Shape;21;p18"/>
          <p:cNvGrpSpPr/>
          <p:nvPr/>
        </p:nvGrpSpPr>
        <p:grpSpPr>
          <a:xfrm flipH="1">
            <a:off x="10211872" y="4775835"/>
            <a:ext cx="2013474" cy="1396365"/>
            <a:chOff x="0" y="0"/>
            <a:chExt cx="928687" cy="643890"/>
          </a:xfrm>
        </p:grpSpPr>
        <p:sp>
          <p:nvSpPr>
            <p:cNvPr id="22" name="Google Shape;22;p18"/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/>
              <a:ahLst/>
              <a:cxnLst/>
              <a:rect l="l" t="t" r="r" b="b"/>
              <a:pathLst>
                <a:path w="875347" h="537210" extrusionOk="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8"/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/>
              <a:ahLst/>
              <a:cxnLst/>
              <a:rect l="l" t="t" r="r" b="b"/>
              <a:pathLst>
                <a:path w="768667" h="323850" extrusionOk="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8"/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/>
              <a:ahLst/>
              <a:cxnLst/>
              <a:rect l="l" t="t" r="r" b="b"/>
              <a:pathLst>
                <a:path w="928687" h="643890" extrusionOk="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8"/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/>
              <a:ahLst/>
              <a:cxnLst/>
              <a:rect l="l" t="t" r="r" b="b"/>
              <a:pathLst>
                <a:path w="822007" h="430530" extrusionOk="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18"/>
          <p:cNvGrpSpPr/>
          <p:nvPr/>
        </p:nvGrpSpPr>
        <p:grpSpPr>
          <a:xfrm rot="-5400000">
            <a:off x="503947" y="5153161"/>
            <a:ext cx="2012950" cy="1396729"/>
            <a:chOff x="0" y="0"/>
            <a:chExt cx="928687" cy="643890"/>
          </a:xfrm>
        </p:grpSpPr>
        <p:sp>
          <p:nvSpPr>
            <p:cNvPr id="27" name="Google Shape;27;p18"/>
            <p:cNvSpPr/>
            <p:nvPr/>
          </p:nvSpPr>
          <p:spPr>
            <a:xfrm>
              <a:off x="0" y="53341"/>
              <a:ext cx="875347" cy="537210"/>
            </a:xfrm>
            <a:custGeom>
              <a:avLst/>
              <a:gdLst/>
              <a:ahLst/>
              <a:cxnLst/>
              <a:rect l="l" t="t" r="r" b="b"/>
              <a:pathLst>
                <a:path w="875347" h="537210" extrusionOk="0">
                  <a:moveTo>
                    <a:pt x="606743" y="53340"/>
                  </a:moveTo>
                  <a:cubicBezTo>
                    <a:pt x="725805" y="53340"/>
                    <a:pt x="822008" y="149543"/>
                    <a:pt x="822008" y="268605"/>
                  </a:cubicBezTo>
                  <a:cubicBezTo>
                    <a:pt x="822008" y="387668"/>
                    <a:pt x="725805" y="483870"/>
                    <a:pt x="606743" y="483870"/>
                  </a:cubicBezTo>
                  <a:lnTo>
                    <a:pt x="0" y="483870"/>
                  </a:lnTo>
                  <a:lnTo>
                    <a:pt x="0" y="537210"/>
                  </a:lnTo>
                  <a:lnTo>
                    <a:pt x="606743" y="537210"/>
                  </a:lnTo>
                  <a:cubicBezTo>
                    <a:pt x="755333" y="537210"/>
                    <a:pt x="875347" y="417195"/>
                    <a:pt x="875347" y="268605"/>
                  </a:cubicBezTo>
                  <a:cubicBezTo>
                    <a:pt x="875347" y="120015"/>
                    <a:pt x="75533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8"/>
            <p:cNvSpPr/>
            <p:nvPr/>
          </p:nvSpPr>
          <p:spPr>
            <a:xfrm>
              <a:off x="0" y="160021"/>
              <a:ext cx="768667" cy="323850"/>
            </a:xfrm>
            <a:custGeom>
              <a:avLst/>
              <a:gdLst/>
              <a:ahLst/>
              <a:cxnLst/>
              <a:rect l="l" t="t" r="r" b="b"/>
              <a:pathLst>
                <a:path w="768667" h="323850" extrusionOk="0">
                  <a:moveTo>
                    <a:pt x="768668" y="161925"/>
                  </a:moveTo>
                  <a:cubicBezTo>
                    <a:pt x="768668" y="72390"/>
                    <a:pt x="696278" y="0"/>
                    <a:pt x="606743" y="0"/>
                  </a:cubicBezTo>
                  <a:lnTo>
                    <a:pt x="0" y="0"/>
                  </a:lnTo>
                  <a:lnTo>
                    <a:pt x="0" y="323850"/>
                  </a:lnTo>
                  <a:lnTo>
                    <a:pt x="606743" y="323850"/>
                  </a:lnTo>
                  <a:cubicBezTo>
                    <a:pt x="695325" y="323850"/>
                    <a:pt x="768668" y="251460"/>
                    <a:pt x="768668" y="16192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8"/>
            <p:cNvSpPr/>
            <p:nvPr/>
          </p:nvSpPr>
          <p:spPr>
            <a:xfrm>
              <a:off x="0" y="0"/>
              <a:ext cx="928687" cy="643890"/>
            </a:xfrm>
            <a:custGeom>
              <a:avLst/>
              <a:gdLst/>
              <a:ahLst/>
              <a:cxnLst/>
              <a:rect l="l" t="t" r="r" b="b"/>
              <a:pathLst>
                <a:path w="928687" h="643890" extrusionOk="0">
                  <a:moveTo>
                    <a:pt x="606743" y="0"/>
                  </a:move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755333" y="53340"/>
                    <a:pt x="875347" y="173355"/>
                    <a:pt x="875347" y="321945"/>
                  </a:cubicBezTo>
                  <a:cubicBezTo>
                    <a:pt x="875347" y="470535"/>
                    <a:pt x="755333" y="590550"/>
                    <a:pt x="606743" y="590550"/>
                  </a:cubicBezTo>
                  <a:lnTo>
                    <a:pt x="0" y="590550"/>
                  </a:lnTo>
                  <a:lnTo>
                    <a:pt x="0" y="643890"/>
                  </a:lnTo>
                  <a:lnTo>
                    <a:pt x="606743" y="643890"/>
                  </a:lnTo>
                  <a:cubicBezTo>
                    <a:pt x="784860" y="643890"/>
                    <a:pt x="928688" y="499110"/>
                    <a:pt x="928688" y="321945"/>
                  </a:cubicBezTo>
                  <a:cubicBezTo>
                    <a:pt x="928688" y="144780"/>
                    <a:pt x="783908" y="0"/>
                    <a:pt x="606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8"/>
            <p:cNvSpPr/>
            <p:nvPr/>
          </p:nvSpPr>
          <p:spPr>
            <a:xfrm>
              <a:off x="0" y="106681"/>
              <a:ext cx="822007" cy="430530"/>
            </a:xfrm>
            <a:custGeom>
              <a:avLst/>
              <a:gdLst/>
              <a:ahLst/>
              <a:cxnLst/>
              <a:rect l="l" t="t" r="r" b="b"/>
              <a:pathLst>
                <a:path w="822007" h="430530" extrusionOk="0">
                  <a:moveTo>
                    <a:pt x="822008" y="215265"/>
                  </a:moveTo>
                  <a:cubicBezTo>
                    <a:pt x="822008" y="96203"/>
                    <a:pt x="724853" y="0"/>
                    <a:pt x="606743" y="0"/>
                  </a:cubicBezTo>
                  <a:lnTo>
                    <a:pt x="0" y="0"/>
                  </a:lnTo>
                  <a:lnTo>
                    <a:pt x="0" y="53340"/>
                  </a:lnTo>
                  <a:lnTo>
                    <a:pt x="606743" y="53340"/>
                  </a:lnTo>
                  <a:cubicBezTo>
                    <a:pt x="696278" y="53340"/>
                    <a:pt x="768668" y="125730"/>
                    <a:pt x="768668" y="215265"/>
                  </a:cubicBezTo>
                  <a:cubicBezTo>
                    <a:pt x="768668" y="304800"/>
                    <a:pt x="696278" y="377190"/>
                    <a:pt x="606743" y="377190"/>
                  </a:cubicBezTo>
                  <a:lnTo>
                    <a:pt x="0" y="377190"/>
                  </a:lnTo>
                  <a:lnTo>
                    <a:pt x="0" y="430530"/>
                  </a:lnTo>
                  <a:lnTo>
                    <a:pt x="606743" y="430530"/>
                  </a:lnTo>
                  <a:cubicBezTo>
                    <a:pt x="724853" y="430530"/>
                    <a:pt x="822008" y="334328"/>
                    <a:pt x="822008" y="2152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609600" y="5227640"/>
            <a:ext cx="10972801" cy="94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4800"/>
              <a:buFont typeface="Arial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>
            <a:spLocks noGrp="1"/>
          </p:cNvSpPr>
          <p:nvPr>
            <p:ph type="pic" idx="2"/>
          </p:nvPr>
        </p:nvSpPr>
        <p:spPr>
          <a:xfrm>
            <a:off x="1065490" y="690527"/>
            <a:ext cx="914638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52874" y="1794291"/>
            <a:ext cx="1939869" cy="33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3"/>
          </p:nvPr>
        </p:nvSpPr>
        <p:spPr>
          <a:xfrm>
            <a:off x="564070" y="2216982"/>
            <a:ext cx="1917480" cy="205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>
            <a:spLocks noGrp="1"/>
          </p:cNvSpPr>
          <p:nvPr>
            <p:ph type="pic" idx="4"/>
          </p:nvPr>
        </p:nvSpPr>
        <p:spPr>
          <a:xfrm>
            <a:off x="3352085" y="690527"/>
            <a:ext cx="914638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18"/>
          <p:cNvSpPr txBox="1">
            <a:spLocks noGrp="1"/>
          </p:cNvSpPr>
          <p:nvPr>
            <p:ph type="body" idx="5"/>
          </p:nvPr>
        </p:nvSpPr>
        <p:spPr>
          <a:xfrm>
            <a:off x="2839470" y="1794291"/>
            <a:ext cx="1939869" cy="33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6"/>
          </p:nvPr>
        </p:nvSpPr>
        <p:spPr>
          <a:xfrm>
            <a:off x="2850665" y="2216982"/>
            <a:ext cx="1917480" cy="205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>
            <a:spLocks noGrp="1"/>
          </p:cNvSpPr>
          <p:nvPr>
            <p:ph type="pic" idx="7"/>
          </p:nvPr>
        </p:nvSpPr>
        <p:spPr>
          <a:xfrm>
            <a:off x="5638680" y="690527"/>
            <a:ext cx="914638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8"/>
          <p:cNvSpPr txBox="1">
            <a:spLocks noGrp="1"/>
          </p:cNvSpPr>
          <p:nvPr>
            <p:ph type="body" idx="8"/>
          </p:nvPr>
        </p:nvSpPr>
        <p:spPr>
          <a:xfrm>
            <a:off x="5126065" y="1794291"/>
            <a:ext cx="1939869" cy="33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9"/>
          </p:nvPr>
        </p:nvSpPr>
        <p:spPr>
          <a:xfrm>
            <a:off x="5137261" y="2216982"/>
            <a:ext cx="1917480" cy="205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>
            <a:spLocks noGrp="1"/>
          </p:cNvSpPr>
          <p:nvPr>
            <p:ph type="pic" idx="13"/>
          </p:nvPr>
        </p:nvSpPr>
        <p:spPr>
          <a:xfrm>
            <a:off x="7925276" y="690527"/>
            <a:ext cx="914638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8"/>
          <p:cNvSpPr txBox="1">
            <a:spLocks noGrp="1"/>
          </p:cNvSpPr>
          <p:nvPr>
            <p:ph type="body" idx="14"/>
          </p:nvPr>
        </p:nvSpPr>
        <p:spPr>
          <a:xfrm>
            <a:off x="7412660" y="1794291"/>
            <a:ext cx="1939869" cy="33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5"/>
          </p:nvPr>
        </p:nvSpPr>
        <p:spPr>
          <a:xfrm>
            <a:off x="7423856" y="2216982"/>
            <a:ext cx="1917480" cy="205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>
            <a:spLocks noGrp="1"/>
          </p:cNvSpPr>
          <p:nvPr>
            <p:ph type="pic" idx="16"/>
          </p:nvPr>
        </p:nvSpPr>
        <p:spPr>
          <a:xfrm>
            <a:off x="10211871" y="690527"/>
            <a:ext cx="914638" cy="9144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8"/>
          <p:cNvSpPr txBox="1">
            <a:spLocks noGrp="1"/>
          </p:cNvSpPr>
          <p:nvPr>
            <p:ph type="body" idx="17"/>
          </p:nvPr>
        </p:nvSpPr>
        <p:spPr>
          <a:xfrm>
            <a:off x="9699257" y="1794291"/>
            <a:ext cx="1939869" cy="339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18"/>
          </p:nvPr>
        </p:nvSpPr>
        <p:spPr>
          <a:xfrm>
            <a:off x="9710452" y="2216982"/>
            <a:ext cx="1917480" cy="205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1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-1 (Clean)">
  <p:cSld name="Blue Content-1 (Clean)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/>
          <p:nvPr/>
        </p:nvSpPr>
        <p:spPr>
          <a:xfrm>
            <a:off x="0" y="1"/>
            <a:ext cx="12192000" cy="6333330"/>
          </a:xfrm>
          <a:prstGeom prst="rect">
            <a:avLst/>
          </a:prstGeom>
          <a:gradFill>
            <a:gsLst>
              <a:gs pos="0">
                <a:srgbClr val="094F93">
                  <a:alpha val="88627"/>
                </a:srgbClr>
              </a:gs>
              <a:gs pos="46000">
                <a:srgbClr val="094F93">
                  <a:alpha val="88627"/>
                </a:srgbClr>
              </a:gs>
              <a:gs pos="100000">
                <a:srgbClr val="0093B7">
                  <a:alpha val="9098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"/>
          </p:nvPr>
        </p:nvSpPr>
        <p:spPr>
          <a:xfrm>
            <a:off x="347663" y="2009274"/>
            <a:ext cx="11580812" cy="40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6" name="Google Shape;176;p27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7" name="Google Shape;177;p27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8" name="Google Shape;178;p27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7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0" name="Google Shape;180;p27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7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7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ue Content-2 (Capitol)">
  <p:cSld name="1_Blue Content-2 (Capitol)">
    <p:bg>
      <p:bgPr>
        <a:blipFill>
          <a:blip r:embed="rId2">
            <a:alphaModFix amt="90000"/>
          </a:blip>
          <a:stretch>
            <a:fillRect/>
          </a:stretch>
        </a:blip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8"/>
          <p:cNvSpPr/>
          <p:nvPr/>
        </p:nvSpPr>
        <p:spPr>
          <a:xfrm>
            <a:off x="0" y="1"/>
            <a:ext cx="12192000" cy="6333330"/>
          </a:xfrm>
          <a:prstGeom prst="rect">
            <a:avLst/>
          </a:prstGeom>
          <a:gradFill>
            <a:gsLst>
              <a:gs pos="0">
                <a:srgbClr val="094F93">
                  <a:alpha val="88627"/>
                </a:srgbClr>
              </a:gs>
              <a:gs pos="46000">
                <a:srgbClr val="094F93">
                  <a:alpha val="88627"/>
                </a:srgbClr>
              </a:gs>
              <a:gs pos="100000">
                <a:srgbClr val="0093B7">
                  <a:alpha val="9098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8"/>
          <p:cNvSpPr txBox="1">
            <a:spLocks noGrp="1"/>
          </p:cNvSpPr>
          <p:nvPr>
            <p:ph type="body" idx="1"/>
          </p:nvPr>
        </p:nvSpPr>
        <p:spPr>
          <a:xfrm>
            <a:off x="347663" y="2009274"/>
            <a:ext cx="11580812" cy="40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6" name="Google Shape;186;p28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7" name="Google Shape;187;p28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8" name="Google Shape;188;p28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8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8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8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8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2 (Clean)">
  <p:cSld name="Content-2 (Clean)">
    <p:bg>
      <p:bgPr>
        <a:solidFill>
          <a:schemeClr val="lt1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9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9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9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29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98" name="Google Shape;198;p29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4849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01" name="Google Shape;201;p29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-2 (Clean)">
  <p:cSld name="1_Content-2 (Clean)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body" idx="1"/>
          </p:nvPr>
        </p:nvSpPr>
        <p:spPr>
          <a:xfrm>
            <a:off x="347663" y="1458411"/>
            <a:ext cx="11580812" cy="4761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1053296"/>
          </a:xfrm>
          <a:prstGeom prst="rect">
            <a:avLst/>
          </a:prstGeom>
          <a:solidFill>
            <a:srgbClr val="329CA5"/>
          </a:solidFill>
          <a:ln>
            <a:noFill/>
          </a:ln>
        </p:spPr>
        <p:txBody>
          <a:bodyPr spcFirstLastPara="1" wrap="square" lIns="365750" tIns="45700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08" name="Google Shape;208;p30"/>
          <p:cNvCxnSpPr/>
          <p:nvPr/>
        </p:nvCxnSpPr>
        <p:spPr>
          <a:xfrm>
            <a:off x="0" y="1166453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9" name="Google Shape;209;p30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hoto-1">
  <p:cSld name="1_Photo-1">
    <p:bg>
      <p:bgPr>
        <a:solidFill>
          <a:schemeClr val="lt1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1"/>
          <p:cNvSpPr/>
          <p:nvPr/>
        </p:nvSpPr>
        <p:spPr>
          <a:xfrm>
            <a:off x="10332" y="1758095"/>
            <a:ext cx="12181668" cy="44703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6" name="Google Shape;216;p31"/>
          <p:cNvSpPr txBox="1">
            <a:spLocks noGrp="1"/>
          </p:cNvSpPr>
          <p:nvPr>
            <p:ph type="body" idx="1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4849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31"/>
          <p:cNvSpPr txBox="1">
            <a:spLocks noGrp="1"/>
          </p:cNvSpPr>
          <p:nvPr>
            <p:ph type="body" idx="2"/>
          </p:nvPr>
        </p:nvSpPr>
        <p:spPr>
          <a:xfrm>
            <a:off x="8153400" y="2822916"/>
            <a:ext cx="3657600" cy="32305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8" name="Google Shape;218;p3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>
            <a:spLocks noGrp="1"/>
          </p:cNvSpPr>
          <p:nvPr>
            <p:ph type="pic" idx="3"/>
          </p:nvPr>
        </p:nvSpPr>
        <p:spPr>
          <a:xfrm>
            <a:off x="8153400" y="1998544"/>
            <a:ext cx="731520" cy="731520"/>
          </a:xfrm>
          <a:prstGeom prst="rect">
            <a:avLst/>
          </a:prstGeom>
          <a:noFill/>
          <a:ln>
            <a:noFill/>
          </a:ln>
        </p:spPr>
      </p:sp>
      <p:sp>
        <p:nvSpPr>
          <p:cNvPr id="220" name="Google Shape;220;p31"/>
          <p:cNvSpPr txBox="1">
            <a:spLocks noGrp="1"/>
          </p:cNvSpPr>
          <p:nvPr>
            <p:ph type="body" idx="4"/>
          </p:nvPr>
        </p:nvSpPr>
        <p:spPr>
          <a:xfrm>
            <a:off x="4267200" y="2822916"/>
            <a:ext cx="3657600" cy="32305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1"/>
          <p:cNvSpPr>
            <a:spLocks noGrp="1"/>
          </p:cNvSpPr>
          <p:nvPr>
            <p:ph type="pic" idx="5"/>
          </p:nvPr>
        </p:nvSpPr>
        <p:spPr>
          <a:xfrm>
            <a:off x="4267200" y="1998544"/>
            <a:ext cx="731520" cy="73152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1"/>
          <p:cNvSpPr txBox="1">
            <a:spLocks noGrp="1"/>
          </p:cNvSpPr>
          <p:nvPr>
            <p:ph type="body" idx="6"/>
          </p:nvPr>
        </p:nvSpPr>
        <p:spPr>
          <a:xfrm>
            <a:off x="345268" y="2822916"/>
            <a:ext cx="3657600" cy="3230552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31"/>
          <p:cNvSpPr>
            <a:spLocks noGrp="1"/>
          </p:cNvSpPr>
          <p:nvPr>
            <p:ph type="pic" idx="7"/>
          </p:nvPr>
        </p:nvSpPr>
        <p:spPr>
          <a:xfrm>
            <a:off x="345268" y="1998544"/>
            <a:ext cx="731520" cy="73152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1"/>
          <p:cNvSpPr txBox="1">
            <a:spLocks noGrp="1"/>
          </p:cNvSpPr>
          <p:nvPr>
            <p:ph type="body" idx="8"/>
          </p:nvPr>
        </p:nvSpPr>
        <p:spPr>
          <a:xfrm>
            <a:off x="1088218" y="1996983"/>
            <a:ext cx="291465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body" idx="9"/>
          </p:nvPr>
        </p:nvSpPr>
        <p:spPr>
          <a:xfrm>
            <a:off x="5008913" y="1998544"/>
            <a:ext cx="291465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body" idx="13"/>
          </p:nvPr>
        </p:nvSpPr>
        <p:spPr>
          <a:xfrm>
            <a:off x="8896350" y="1996983"/>
            <a:ext cx="291465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27" name="Google Shape;227;p31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-3 (Windmill)">
  <p:cSld name="Blue Content-3 (Windmill)">
    <p:bg>
      <p:bgPr>
        <a:blipFill>
          <a:blip r:embed="rId2">
            <a:alphaModFix amt="80000"/>
          </a:blip>
          <a:stretch>
            <a:fillRect/>
          </a:stretch>
        </a:blip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/>
          <p:nvPr/>
        </p:nvSpPr>
        <p:spPr>
          <a:xfrm>
            <a:off x="0" y="0"/>
            <a:ext cx="12192000" cy="6310312"/>
          </a:xfrm>
          <a:prstGeom prst="rect">
            <a:avLst/>
          </a:prstGeom>
          <a:gradFill>
            <a:gsLst>
              <a:gs pos="0">
                <a:srgbClr val="094F93">
                  <a:alpha val="82745"/>
                </a:srgbClr>
              </a:gs>
              <a:gs pos="46000">
                <a:srgbClr val="094F93">
                  <a:alpha val="67843"/>
                </a:srgbClr>
              </a:gs>
              <a:gs pos="100000">
                <a:srgbClr val="0093B7">
                  <a:alpha val="8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>
            <a:off x="347663" y="1897038"/>
            <a:ext cx="11580812" cy="41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1" name="Google Shape;231;p32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2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34" name="Google Shape;234;p32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32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2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2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-4 (Stethoscope)">
  <p:cSld name="Blue Content-4 (Stethoscope)">
    <p:bg>
      <p:bgPr>
        <a:blipFill>
          <a:blip r:embed="rId2">
            <a:alphaModFix amt="84000"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/>
          <p:nvPr/>
        </p:nvSpPr>
        <p:spPr>
          <a:xfrm>
            <a:off x="0" y="1"/>
            <a:ext cx="12192000" cy="6333330"/>
          </a:xfrm>
          <a:prstGeom prst="rect">
            <a:avLst/>
          </a:prstGeom>
          <a:gradFill>
            <a:gsLst>
              <a:gs pos="0">
                <a:srgbClr val="094F93">
                  <a:alpha val="88627"/>
                </a:srgbClr>
              </a:gs>
              <a:gs pos="46000">
                <a:srgbClr val="094F93">
                  <a:alpha val="88627"/>
                </a:srgbClr>
              </a:gs>
              <a:gs pos="100000">
                <a:srgbClr val="0093B7">
                  <a:alpha val="9098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1"/>
          </p:nvPr>
        </p:nvSpPr>
        <p:spPr>
          <a:xfrm>
            <a:off x="347663" y="1897038"/>
            <a:ext cx="11580812" cy="41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41" name="Google Shape;241;p33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3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4" name="Google Shape;244;p33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45" name="Google Shape;245;p33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3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3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Background-5 (DNA)">
  <p:cSld name="Blue Background-5 (DNA)">
    <p:bg>
      <p:bgPr>
        <a:blipFill>
          <a:blip r:embed="rId2">
            <a:alphaModFix amt="80000"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4"/>
          <p:cNvSpPr/>
          <p:nvPr/>
        </p:nvSpPr>
        <p:spPr>
          <a:xfrm>
            <a:off x="0" y="0"/>
            <a:ext cx="12192000" cy="6310312"/>
          </a:xfrm>
          <a:prstGeom prst="rect">
            <a:avLst/>
          </a:prstGeom>
          <a:gradFill>
            <a:gsLst>
              <a:gs pos="0">
                <a:srgbClr val="094F93">
                  <a:alpha val="82745"/>
                </a:srgbClr>
              </a:gs>
              <a:gs pos="46000">
                <a:srgbClr val="094F93">
                  <a:alpha val="67843"/>
                </a:srgbClr>
              </a:gs>
              <a:gs pos="100000">
                <a:srgbClr val="0093B7">
                  <a:alpha val="8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34"/>
          <p:cNvSpPr txBox="1">
            <a:spLocks noGrp="1"/>
          </p:cNvSpPr>
          <p:nvPr>
            <p:ph type="body" idx="1"/>
          </p:nvPr>
        </p:nvSpPr>
        <p:spPr>
          <a:xfrm>
            <a:off x="347663" y="1897038"/>
            <a:ext cx="11580812" cy="41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51" name="Google Shape;251;p34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4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54" name="Google Shape;254;p34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5" name="Google Shape;255;p34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4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4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-6 (Beaker)">
  <p:cSld name="Blue Content-6 (Beaker)">
    <p:bg>
      <p:bgPr>
        <a:blipFill>
          <a:blip r:embed="rId2">
            <a:alphaModFix amt="70000"/>
          </a:blip>
          <a:stretch>
            <a:fillRect/>
          </a:stretch>
        </a:blip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/>
          <p:nvPr/>
        </p:nvSpPr>
        <p:spPr>
          <a:xfrm>
            <a:off x="0" y="0"/>
            <a:ext cx="12192000" cy="6310312"/>
          </a:xfrm>
          <a:prstGeom prst="rect">
            <a:avLst/>
          </a:prstGeom>
          <a:gradFill>
            <a:gsLst>
              <a:gs pos="0">
                <a:srgbClr val="094F93">
                  <a:alpha val="82745"/>
                </a:srgbClr>
              </a:gs>
              <a:gs pos="46000">
                <a:srgbClr val="094F93">
                  <a:alpha val="67843"/>
                </a:srgbClr>
              </a:gs>
              <a:gs pos="100000">
                <a:srgbClr val="0093B7">
                  <a:alpha val="8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5"/>
          <p:cNvSpPr txBox="1">
            <a:spLocks noGrp="1"/>
          </p:cNvSpPr>
          <p:nvPr>
            <p:ph type="body" idx="1"/>
          </p:nvPr>
        </p:nvSpPr>
        <p:spPr>
          <a:xfrm>
            <a:off x="347663" y="1897038"/>
            <a:ext cx="11580812" cy="41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1" name="Google Shape;261;p3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5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5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64" name="Google Shape;264;p35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5" name="Google Shape;265;p35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5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5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-8 (Grad)">
  <p:cSld name="Blue Content-8 (Grad)">
    <p:bg>
      <p:bgPr>
        <a:blipFill>
          <a:blip r:embed="rId2">
            <a:alphaModFix amt="40000"/>
          </a:blip>
          <a:stretch>
            <a:fillRect/>
          </a:stretch>
        </a:blipFill>
        <a:effectLst/>
      </p:bgPr>
    </p:bg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6"/>
          <p:cNvSpPr/>
          <p:nvPr/>
        </p:nvSpPr>
        <p:spPr>
          <a:xfrm>
            <a:off x="0" y="0"/>
            <a:ext cx="12192000" cy="6310312"/>
          </a:xfrm>
          <a:prstGeom prst="rect">
            <a:avLst/>
          </a:prstGeom>
          <a:gradFill>
            <a:gsLst>
              <a:gs pos="0">
                <a:srgbClr val="094F93">
                  <a:alpha val="82745"/>
                </a:srgbClr>
              </a:gs>
              <a:gs pos="46000">
                <a:srgbClr val="094F93">
                  <a:alpha val="67843"/>
                </a:srgbClr>
              </a:gs>
              <a:gs pos="100000">
                <a:srgbClr val="0093B7">
                  <a:alpha val="8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36"/>
          <p:cNvSpPr txBox="1">
            <a:spLocks noGrp="1"/>
          </p:cNvSpPr>
          <p:nvPr>
            <p:ph type="body" idx="1"/>
          </p:nvPr>
        </p:nvSpPr>
        <p:spPr>
          <a:xfrm>
            <a:off x="347663" y="1897038"/>
            <a:ext cx="11580812" cy="41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71" name="Google Shape;271;p36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36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74" name="Google Shape;274;p36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5" name="Google Shape;275;p36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6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-1">
  <p:cSld name="Title-1">
    <p:bg>
      <p:bgPr>
        <a:blipFill>
          <a:blip r:embed="rId2">
            <a:alphaModFix amt="76000"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0" y="-1"/>
            <a:ext cx="12192000" cy="6876288"/>
          </a:xfrm>
          <a:prstGeom prst="rect">
            <a:avLst/>
          </a:prstGeom>
          <a:gradFill>
            <a:gsLst>
              <a:gs pos="0">
                <a:srgbClr val="094F93">
                  <a:alpha val="88627"/>
                </a:srgbClr>
              </a:gs>
              <a:gs pos="46000">
                <a:srgbClr val="094F93">
                  <a:alpha val="88627"/>
                </a:srgbClr>
              </a:gs>
              <a:gs pos="100000">
                <a:srgbClr val="0093B7">
                  <a:alpha val="9098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49;p19"/>
          <p:cNvGrpSpPr/>
          <p:nvPr/>
        </p:nvGrpSpPr>
        <p:grpSpPr>
          <a:xfrm>
            <a:off x="-818604" y="0"/>
            <a:ext cx="13040335" cy="6072908"/>
            <a:chOff x="-818604" y="0"/>
            <a:chExt cx="13040335" cy="6072908"/>
          </a:xfrm>
        </p:grpSpPr>
        <p:grpSp>
          <p:nvGrpSpPr>
            <p:cNvPr id="50" name="Google Shape;50;p19"/>
            <p:cNvGrpSpPr/>
            <p:nvPr/>
          </p:nvGrpSpPr>
          <p:grpSpPr>
            <a:xfrm>
              <a:off x="-818604" y="0"/>
              <a:ext cx="13040335" cy="6072908"/>
              <a:chOff x="-818604" y="0"/>
              <a:chExt cx="13040335" cy="6072908"/>
            </a:xfrm>
          </p:grpSpPr>
          <p:sp>
            <p:nvSpPr>
              <p:cNvPr id="51" name="Google Shape;51;p19"/>
              <p:cNvSpPr/>
              <p:nvPr/>
            </p:nvSpPr>
            <p:spPr>
              <a:xfrm rot="10800000" flipH="1">
                <a:off x="-29731" y="0"/>
                <a:ext cx="6904181" cy="3417456"/>
              </a:xfrm>
              <a:custGeom>
                <a:avLst/>
                <a:gdLst/>
                <a:ahLst/>
                <a:cxnLst/>
                <a:rect l="l" t="t" r="r" b="b"/>
                <a:pathLst>
                  <a:path w="6892636" h="3417456" extrusionOk="0">
                    <a:moveTo>
                      <a:pt x="11545" y="3417456"/>
                    </a:moveTo>
                    <a:cubicBezTo>
                      <a:pt x="7697" y="2278304"/>
                      <a:pt x="3848" y="1139152"/>
                      <a:pt x="0" y="0"/>
                    </a:cubicBezTo>
                    <a:lnTo>
                      <a:pt x="6892636" y="3417456"/>
                    </a:lnTo>
                    <a:lnTo>
                      <a:pt x="11545" y="34174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365750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" name="Google Shape;52;p19"/>
              <p:cNvGrpSpPr/>
              <p:nvPr/>
            </p:nvGrpSpPr>
            <p:grpSpPr>
              <a:xfrm>
                <a:off x="-818604" y="4144819"/>
                <a:ext cx="3266241" cy="1928089"/>
                <a:chOff x="-537106" y="2828637"/>
                <a:chExt cx="4886523" cy="2884555"/>
              </a:xfrm>
            </p:grpSpPr>
            <p:sp>
              <p:nvSpPr>
                <p:cNvPr id="53" name="Google Shape;53;p19"/>
                <p:cNvSpPr/>
                <p:nvPr/>
              </p:nvSpPr>
              <p:spPr>
                <a:xfrm>
                  <a:off x="732062" y="2828637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19"/>
                <p:cNvSpPr/>
                <p:nvPr/>
              </p:nvSpPr>
              <p:spPr>
                <a:xfrm>
                  <a:off x="2001231" y="360897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19"/>
                <p:cNvSpPr/>
                <p:nvPr/>
              </p:nvSpPr>
              <p:spPr>
                <a:xfrm>
                  <a:off x="-537106" y="361794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19"/>
                <p:cNvSpPr/>
                <p:nvPr/>
              </p:nvSpPr>
              <p:spPr>
                <a:xfrm>
                  <a:off x="732062" y="4371372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57" name="Google Shape;57;p19"/>
              <p:cNvGrpSpPr/>
              <p:nvPr/>
            </p:nvGrpSpPr>
            <p:grpSpPr>
              <a:xfrm>
                <a:off x="8955490" y="940991"/>
                <a:ext cx="3266241" cy="1928089"/>
                <a:chOff x="-537106" y="2828637"/>
                <a:chExt cx="4886523" cy="2884555"/>
              </a:xfrm>
            </p:grpSpPr>
            <p:sp>
              <p:nvSpPr>
                <p:cNvPr id="58" name="Google Shape;58;p19"/>
                <p:cNvSpPr/>
                <p:nvPr/>
              </p:nvSpPr>
              <p:spPr>
                <a:xfrm>
                  <a:off x="732062" y="2828637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19"/>
                <p:cNvSpPr/>
                <p:nvPr/>
              </p:nvSpPr>
              <p:spPr>
                <a:xfrm>
                  <a:off x="2001231" y="360897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19"/>
                <p:cNvSpPr/>
                <p:nvPr/>
              </p:nvSpPr>
              <p:spPr>
                <a:xfrm>
                  <a:off x="-537106" y="361794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19"/>
                <p:cNvSpPr/>
                <p:nvPr/>
              </p:nvSpPr>
              <p:spPr>
                <a:xfrm>
                  <a:off x="732062" y="4371372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62" name="Google Shape;6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4000" y="450650"/>
              <a:ext cx="3512685" cy="877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19"/>
          <p:cNvSpPr txBox="1">
            <a:spLocks noGrp="1"/>
          </p:cNvSpPr>
          <p:nvPr>
            <p:ph type="ctrTitle"/>
          </p:nvPr>
        </p:nvSpPr>
        <p:spPr>
          <a:xfrm>
            <a:off x="3629025" y="2543442"/>
            <a:ext cx="8321040" cy="154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ubTitle" idx="1"/>
          </p:nvPr>
        </p:nvSpPr>
        <p:spPr>
          <a:xfrm>
            <a:off x="3629025" y="4201082"/>
            <a:ext cx="8321040" cy="94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3629025" y="2086717"/>
            <a:ext cx="8321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3629025" y="5141913"/>
            <a:ext cx="832104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8" name="Google Shape;68;p19" descr="A picture containing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-8 (Conceptual)">
  <p:cSld name="Blue Content-8 (Conceptual)">
    <p:bg>
      <p:bgPr>
        <a:blipFill>
          <a:blip r:embed="rId2">
            <a:alphaModFix amt="62000"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/>
          <p:nvPr/>
        </p:nvSpPr>
        <p:spPr>
          <a:xfrm>
            <a:off x="0" y="0"/>
            <a:ext cx="12192000" cy="6310312"/>
          </a:xfrm>
          <a:prstGeom prst="rect">
            <a:avLst/>
          </a:prstGeom>
          <a:gradFill>
            <a:gsLst>
              <a:gs pos="0">
                <a:srgbClr val="094F93">
                  <a:alpha val="82745"/>
                </a:srgbClr>
              </a:gs>
              <a:gs pos="46000">
                <a:srgbClr val="094F93">
                  <a:alpha val="67843"/>
                </a:srgbClr>
              </a:gs>
              <a:gs pos="100000">
                <a:srgbClr val="0093B7">
                  <a:alpha val="85882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7"/>
          <p:cNvSpPr txBox="1">
            <a:spLocks noGrp="1"/>
          </p:cNvSpPr>
          <p:nvPr>
            <p:ph type="body" idx="1"/>
          </p:nvPr>
        </p:nvSpPr>
        <p:spPr>
          <a:xfrm>
            <a:off x="347663" y="1897038"/>
            <a:ext cx="11580812" cy="4156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1" name="Google Shape;281;p37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7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7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84" name="Google Shape;284;p37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5" name="Google Shape;285;p37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7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37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">
  <p:cSld name="Section Break">
    <p:bg>
      <p:bgPr>
        <a:blipFill>
          <a:blip r:embed="rId2">
            <a:alphaModFix amt="76000"/>
          </a:blip>
          <a:stretch>
            <a:fillRect/>
          </a:stretch>
        </a:blip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/>
          <p:nvPr/>
        </p:nvSpPr>
        <p:spPr>
          <a:xfrm>
            <a:off x="0" y="-80010"/>
            <a:ext cx="12192000" cy="6042739"/>
          </a:xfrm>
          <a:prstGeom prst="rect">
            <a:avLst/>
          </a:prstGeom>
          <a:gradFill>
            <a:gsLst>
              <a:gs pos="0">
                <a:srgbClr val="094F93">
                  <a:alpha val="84705"/>
                </a:srgbClr>
              </a:gs>
              <a:gs pos="46000">
                <a:srgbClr val="094F93">
                  <a:alpha val="84705"/>
                </a:srgbClr>
              </a:gs>
              <a:gs pos="100000">
                <a:srgbClr val="0093B7">
                  <a:alpha val="8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0" name="Google Shape;290;p38"/>
          <p:cNvGrpSpPr/>
          <p:nvPr/>
        </p:nvGrpSpPr>
        <p:grpSpPr>
          <a:xfrm>
            <a:off x="-818604" y="4144819"/>
            <a:ext cx="3266241" cy="1928089"/>
            <a:chOff x="-537106" y="2828637"/>
            <a:chExt cx="4886523" cy="2884555"/>
          </a:xfrm>
        </p:grpSpPr>
        <p:sp>
          <p:nvSpPr>
            <p:cNvPr id="291" name="Google Shape;291;p38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3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8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38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38"/>
          <p:cNvGrpSpPr/>
          <p:nvPr/>
        </p:nvGrpSpPr>
        <p:grpSpPr>
          <a:xfrm>
            <a:off x="8955490" y="940991"/>
            <a:ext cx="3266241" cy="1928089"/>
            <a:chOff x="-537106" y="2828637"/>
            <a:chExt cx="4886523" cy="2884555"/>
          </a:xfrm>
        </p:grpSpPr>
        <p:sp>
          <p:nvSpPr>
            <p:cNvPr id="296" name="Google Shape;296;p38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38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38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3566160" y="3579489"/>
            <a:ext cx="8320472" cy="818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body" idx="1"/>
          </p:nvPr>
        </p:nvSpPr>
        <p:spPr>
          <a:xfrm>
            <a:off x="3566160" y="3088263"/>
            <a:ext cx="8320472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02" name="Google Shape;302;p38"/>
          <p:cNvCxnSpPr/>
          <p:nvPr/>
        </p:nvCxnSpPr>
        <p:spPr>
          <a:xfrm>
            <a:off x="0" y="4496443"/>
            <a:ext cx="5539399" cy="0"/>
          </a:xfrm>
          <a:prstGeom prst="straightConnector1">
            <a:avLst/>
          </a:prstGeom>
          <a:noFill/>
          <a:ln w="381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3" name="Google Shape;303;p38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48902" y="233357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8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38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act Info">
  <p:cSld name="1_Contact Info">
    <p:bg>
      <p:bgPr>
        <a:blipFill>
          <a:blip r:embed="rId2">
            <a:alphaModFix amt="76000"/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9"/>
          <p:cNvSpPr/>
          <p:nvPr/>
        </p:nvSpPr>
        <p:spPr>
          <a:xfrm>
            <a:off x="0" y="-1"/>
            <a:ext cx="12192000" cy="5968733"/>
          </a:xfrm>
          <a:prstGeom prst="rect">
            <a:avLst/>
          </a:prstGeom>
          <a:gradFill>
            <a:gsLst>
              <a:gs pos="0">
                <a:srgbClr val="094F93">
                  <a:alpha val="84705"/>
                </a:srgbClr>
              </a:gs>
              <a:gs pos="46000">
                <a:srgbClr val="094F93">
                  <a:alpha val="84705"/>
                </a:srgbClr>
              </a:gs>
              <a:gs pos="100000">
                <a:srgbClr val="0093B7">
                  <a:alpha val="8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9" name="Google Shape;309;p39"/>
          <p:cNvGrpSpPr/>
          <p:nvPr/>
        </p:nvGrpSpPr>
        <p:grpSpPr>
          <a:xfrm>
            <a:off x="-818604" y="4220435"/>
            <a:ext cx="3266241" cy="1928089"/>
            <a:chOff x="-537106" y="2828637"/>
            <a:chExt cx="4886523" cy="2884555"/>
          </a:xfrm>
        </p:grpSpPr>
        <p:sp>
          <p:nvSpPr>
            <p:cNvPr id="310" name="Google Shape;310;p39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39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3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39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4" name="Google Shape;314;p39"/>
          <p:cNvGrpSpPr/>
          <p:nvPr/>
        </p:nvGrpSpPr>
        <p:grpSpPr>
          <a:xfrm>
            <a:off x="8955490" y="940991"/>
            <a:ext cx="3266241" cy="1928089"/>
            <a:chOff x="-537106" y="2828637"/>
            <a:chExt cx="4886523" cy="2884555"/>
          </a:xfrm>
        </p:grpSpPr>
        <p:sp>
          <p:nvSpPr>
            <p:cNvPr id="315" name="Google Shape;315;p39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39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39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39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319;p39"/>
          <p:cNvGrpSpPr/>
          <p:nvPr/>
        </p:nvGrpSpPr>
        <p:grpSpPr>
          <a:xfrm>
            <a:off x="0" y="2731284"/>
            <a:ext cx="12192000" cy="2658139"/>
            <a:chOff x="0" y="1954576"/>
            <a:chExt cx="12192000" cy="2658139"/>
          </a:xfrm>
        </p:grpSpPr>
        <p:sp>
          <p:nvSpPr>
            <p:cNvPr id="320" name="Google Shape;320;p39"/>
            <p:cNvSpPr txBox="1"/>
            <p:nvPr/>
          </p:nvSpPr>
          <p:spPr>
            <a:xfrm>
              <a:off x="0" y="1954576"/>
              <a:ext cx="12192000" cy="2658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731500" rIns="91425" bIns="45700" anchor="ctr" anchorCtr="1">
              <a:no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1030 15th Street, NW, Suite 590 West | Washington, DC 20005</a:t>
              </a:r>
              <a:br>
                <a:rPr lang="en-US" sz="1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</a:br>
              <a:r>
                <a:rPr lang="en-US" sz="1400" b="0" i="0" u="none" strike="noStrike" cap="none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(202) 296-2741 | www.jm-aq.com</a:t>
              </a:r>
              <a:endParaRPr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21" name="Google Shape;321;p39" descr="logotype-only-mcallister-quinn-white.eps"/>
            <p:cNvPicPr preferRelativeResize="0"/>
            <p:nvPr/>
          </p:nvPicPr>
          <p:blipFill rotWithShape="1">
            <a:blip r:embed="rId3">
              <a:alphaModFix/>
            </a:blip>
            <a:srcRect l="22865" t="33033" r="12978" b="44044"/>
            <a:stretch/>
          </p:blipFill>
          <p:spPr>
            <a:xfrm>
              <a:off x="3178711" y="2359480"/>
              <a:ext cx="5834578" cy="11911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2" name="Google Shape;322;p39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9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39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ue Content-3 (Capitol Offset)">
  <p:cSld name="Blue Content-3 (Capitol Offset)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0"/>
          <p:cNvPicPr preferRelativeResize="0"/>
          <p:nvPr/>
        </p:nvPicPr>
        <p:blipFill rotWithShape="1">
          <a:blip r:embed="rId2">
            <a:alphaModFix/>
          </a:blip>
          <a:srcRect t="8053" r="3568" b="10770"/>
          <a:stretch/>
        </p:blipFill>
        <p:spPr>
          <a:xfrm>
            <a:off x="0" y="-1"/>
            <a:ext cx="12192000" cy="633333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0"/>
          <p:cNvSpPr txBox="1">
            <a:spLocks noGrp="1"/>
          </p:cNvSpPr>
          <p:nvPr>
            <p:ph type="body" idx="1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72" name="Google Shape;72;p20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347663" y="2009274"/>
            <a:ext cx="11580812" cy="404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0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-1 (Clean)">
  <p:cSld name="Content-1 (Clean)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1"/>
          <p:cNvSpPr/>
          <p:nvPr/>
        </p:nvSpPr>
        <p:spPr>
          <a:xfrm>
            <a:off x="10332" y="1758095"/>
            <a:ext cx="12181668" cy="44703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21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4849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8" name="Google Shape;88;p21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-Left">
  <p:cSld name="Big Statement-Left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2"/>
          <p:cNvSpPr/>
          <p:nvPr/>
        </p:nvSpPr>
        <p:spPr>
          <a:xfrm>
            <a:off x="3581400" y="1758095"/>
            <a:ext cx="8610600" cy="44703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22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2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2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2"/>
          <p:cNvSpPr txBox="1">
            <a:spLocks noGrp="1"/>
          </p:cNvSpPr>
          <p:nvPr>
            <p:ph type="body" idx="1"/>
          </p:nvPr>
        </p:nvSpPr>
        <p:spPr>
          <a:xfrm>
            <a:off x="3735929" y="2003364"/>
            <a:ext cx="8192545" cy="404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0" y="1758095"/>
            <a:ext cx="3581400" cy="4470324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chemeClr val="dk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2"/>
          <p:cNvSpPr txBox="1">
            <a:spLocks noGrp="1"/>
          </p:cNvSpPr>
          <p:nvPr>
            <p:ph type="body" idx="2"/>
          </p:nvPr>
        </p:nvSpPr>
        <p:spPr>
          <a:xfrm>
            <a:off x="346879" y="2004434"/>
            <a:ext cx="3048261" cy="40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7" name="Google Shape;97;p22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2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3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4849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00" name="Google Shape;100;p22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Statement-Right">
  <p:cSld name="Big Statement-Right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/>
          <p:nvPr/>
        </p:nvSpPr>
        <p:spPr>
          <a:xfrm>
            <a:off x="0" y="1755648"/>
            <a:ext cx="8610600" cy="447032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3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46879" y="1999863"/>
            <a:ext cx="8000195" cy="404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/>
          <p:nvPr/>
        </p:nvSpPr>
        <p:spPr>
          <a:xfrm>
            <a:off x="8610600" y="1755648"/>
            <a:ext cx="3581400" cy="4470324"/>
          </a:xfrm>
          <a:prstGeom prst="rect">
            <a:avLst/>
          </a:prstGeom>
          <a:gradFill>
            <a:gsLst>
              <a:gs pos="0">
                <a:schemeClr val="accent1"/>
              </a:gs>
              <a:gs pos="70000">
                <a:schemeClr val="dk2"/>
              </a:gs>
              <a:gs pos="100000">
                <a:schemeClr val="dk2"/>
              </a:gs>
            </a:gsLst>
            <a:lin ang="5400000" scaled="0"/>
          </a:gradFill>
          <a:ln>
            <a:noFill/>
          </a:ln>
        </p:spPr>
        <p:txBody>
          <a:bodyPr spcFirstLastPara="1" wrap="square" lIns="182875" tIns="45700" rIns="91425" bIns="45700" anchor="ctr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3"/>
          <p:cNvSpPr txBox="1">
            <a:spLocks noGrp="1"/>
          </p:cNvSpPr>
          <p:nvPr>
            <p:ph type="body" idx="2"/>
          </p:nvPr>
        </p:nvSpPr>
        <p:spPr>
          <a:xfrm>
            <a:off x="8874126" y="2000916"/>
            <a:ext cx="3054018" cy="4089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9" name="Google Shape;109;p23" descr="A picture containing drawing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3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3"/>
          <p:cNvSpPr txBox="1">
            <a:spLocks noGrp="1"/>
          </p:cNvSpPr>
          <p:nvPr>
            <p:ph type="body" idx="3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14849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2" name="Google Shape;112;p23"/>
          <p:cNvCxnSpPr/>
          <p:nvPr/>
        </p:nvCxnSpPr>
        <p:spPr>
          <a:xfrm>
            <a:off x="0" y="1583140"/>
            <a:ext cx="1973239" cy="0"/>
          </a:xfrm>
          <a:prstGeom prst="straightConnector1">
            <a:avLst/>
          </a:prstGeom>
          <a:noFill/>
          <a:ln w="12700" cap="flat" cmpd="sng">
            <a:solidFill>
              <a:srgbClr val="329CA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bg>
      <p:bgPr>
        <a:blipFill>
          <a:blip r:embed="rId2">
            <a:alphaModFix amt="76000"/>
          </a:blip>
          <a:stretch>
            <a:fillRect/>
          </a:stretch>
        </a:blip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4"/>
          <p:cNvSpPr/>
          <p:nvPr/>
        </p:nvSpPr>
        <p:spPr>
          <a:xfrm>
            <a:off x="0" y="-1"/>
            <a:ext cx="12192000" cy="5968733"/>
          </a:xfrm>
          <a:prstGeom prst="rect">
            <a:avLst/>
          </a:prstGeom>
          <a:gradFill>
            <a:gsLst>
              <a:gs pos="0">
                <a:srgbClr val="094F93">
                  <a:alpha val="84705"/>
                </a:srgbClr>
              </a:gs>
              <a:gs pos="46000">
                <a:srgbClr val="094F93">
                  <a:alpha val="84705"/>
                </a:srgbClr>
              </a:gs>
              <a:gs pos="100000">
                <a:srgbClr val="0093B7">
                  <a:alpha val="84705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5" name="Google Shape;115;p24"/>
          <p:cNvGrpSpPr/>
          <p:nvPr/>
        </p:nvGrpSpPr>
        <p:grpSpPr>
          <a:xfrm>
            <a:off x="-818604" y="4144819"/>
            <a:ext cx="3266241" cy="1928089"/>
            <a:chOff x="-537106" y="2828637"/>
            <a:chExt cx="4886523" cy="2884555"/>
          </a:xfrm>
        </p:grpSpPr>
        <p:sp>
          <p:nvSpPr>
            <p:cNvPr id="116" name="Google Shape;116;p24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4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4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4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24"/>
          <p:cNvGrpSpPr/>
          <p:nvPr/>
        </p:nvGrpSpPr>
        <p:grpSpPr>
          <a:xfrm>
            <a:off x="8955490" y="940991"/>
            <a:ext cx="3266241" cy="1928089"/>
            <a:chOff x="-537106" y="2828637"/>
            <a:chExt cx="4886523" cy="2884555"/>
          </a:xfrm>
        </p:grpSpPr>
        <p:sp>
          <p:nvSpPr>
            <p:cNvPr id="121" name="Google Shape;121;p24"/>
            <p:cNvSpPr/>
            <p:nvPr/>
          </p:nvSpPr>
          <p:spPr>
            <a:xfrm>
              <a:off x="732062" y="2828637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4"/>
            <p:cNvSpPr/>
            <p:nvPr/>
          </p:nvSpPr>
          <p:spPr>
            <a:xfrm>
              <a:off x="2001231" y="360897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4"/>
            <p:cNvSpPr/>
            <p:nvPr/>
          </p:nvSpPr>
          <p:spPr>
            <a:xfrm>
              <a:off x="-537106" y="3617943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4"/>
            <p:cNvSpPr/>
            <p:nvPr/>
          </p:nvSpPr>
          <p:spPr>
            <a:xfrm>
              <a:off x="732062" y="4371372"/>
              <a:ext cx="2348186" cy="1341820"/>
            </a:xfrm>
            <a:prstGeom prst="diamond">
              <a:avLst/>
            </a:prstGeom>
            <a:noFill/>
            <a:ln w="9525" cap="flat" cmpd="sng">
              <a:solidFill>
                <a:schemeClr val="accent1">
                  <a:alpha val="48627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5" name="Google Shape;125;p24"/>
          <p:cNvSpPr txBox="1"/>
          <p:nvPr/>
        </p:nvSpPr>
        <p:spPr>
          <a:xfrm>
            <a:off x="4038600" y="2731284"/>
            <a:ext cx="8153399" cy="265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731500" rIns="91425" bIns="45700" anchor="ctr" anchorCtr="1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000" b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4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100" b="1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-2">
  <p:cSld name="Title-2">
    <p:bg>
      <p:bgPr>
        <a:solidFill>
          <a:schemeClr val="lt1"/>
        </a:solid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94F93">
                  <a:alpha val="88627"/>
                </a:srgbClr>
              </a:gs>
              <a:gs pos="46000">
                <a:srgbClr val="094F93">
                  <a:alpha val="88627"/>
                </a:srgbClr>
              </a:gs>
              <a:gs pos="100000">
                <a:srgbClr val="0093B7">
                  <a:alpha val="9098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1" name="Google Shape;131;p25"/>
          <p:cNvGrpSpPr/>
          <p:nvPr/>
        </p:nvGrpSpPr>
        <p:grpSpPr>
          <a:xfrm>
            <a:off x="-818604" y="0"/>
            <a:ext cx="13040335" cy="6072908"/>
            <a:chOff x="-818604" y="0"/>
            <a:chExt cx="13040335" cy="6072908"/>
          </a:xfrm>
        </p:grpSpPr>
        <p:grpSp>
          <p:nvGrpSpPr>
            <p:cNvPr id="132" name="Google Shape;132;p25"/>
            <p:cNvGrpSpPr/>
            <p:nvPr/>
          </p:nvGrpSpPr>
          <p:grpSpPr>
            <a:xfrm>
              <a:off x="-818604" y="0"/>
              <a:ext cx="13040335" cy="6072908"/>
              <a:chOff x="-818604" y="0"/>
              <a:chExt cx="13040335" cy="6072908"/>
            </a:xfrm>
          </p:grpSpPr>
          <p:sp>
            <p:nvSpPr>
              <p:cNvPr id="133" name="Google Shape;133;p25"/>
              <p:cNvSpPr/>
              <p:nvPr/>
            </p:nvSpPr>
            <p:spPr>
              <a:xfrm rot="10800000" flipH="1">
                <a:off x="-29731" y="0"/>
                <a:ext cx="6904181" cy="3417456"/>
              </a:xfrm>
              <a:custGeom>
                <a:avLst/>
                <a:gdLst/>
                <a:ahLst/>
                <a:cxnLst/>
                <a:rect l="l" t="t" r="r" b="b"/>
                <a:pathLst>
                  <a:path w="6892636" h="3417456" extrusionOk="0">
                    <a:moveTo>
                      <a:pt x="11545" y="3417456"/>
                    </a:moveTo>
                    <a:cubicBezTo>
                      <a:pt x="7697" y="2278304"/>
                      <a:pt x="3848" y="1139152"/>
                      <a:pt x="0" y="0"/>
                    </a:cubicBezTo>
                    <a:lnTo>
                      <a:pt x="6892636" y="3417456"/>
                    </a:lnTo>
                    <a:lnTo>
                      <a:pt x="11545" y="34174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365750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4" name="Google Shape;134;p25"/>
              <p:cNvGrpSpPr/>
              <p:nvPr/>
            </p:nvGrpSpPr>
            <p:grpSpPr>
              <a:xfrm>
                <a:off x="-818604" y="4144819"/>
                <a:ext cx="3266241" cy="1928089"/>
                <a:chOff x="-537106" y="2828637"/>
                <a:chExt cx="4886523" cy="2884555"/>
              </a:xfrm>
            </p:grpSpPr>
            <p:sp>
              <p:nvSpPr>
                <p:cNvPr id="135" name="Google Shape;135;p25"/>
                <p:cNvSpPr/>
                <p:nvPr/>
              </p:nvSpPr>
              <p:spPr>
                <a:xfrm>
                  <a:off x="732062" y="2828637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25"/>
                <p:cNvSpPr/>
                <p:nvPr/>
              </p:nvSpPr>
              <p:spPr>
                <a:xfrm>
                  <a:off x="2001231" y="360897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25"/>
                <p:cNvSpPr/>
                <p:nvPr/>
              </p:nvSpPr>
              <p:spPr>
                <a:xfrm>
                  <a:off x="-537106" y="361794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25"/>
                <p:cNvSpPr/>
                <p:nvPr/>
              </p:nvSpPr>
              <p:spPr>
                <a:xfrm>
                  <a:off x="732062" y="4371372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9" name="Google Shape;139;p25"/>
              <p:cNvGrpSpPr/>
              <p:nvPr/>
            </p:nvGrpSpPr>
            <p:grpSpPr>
              <a:xfrm>
                <a:off x="8955490" y="940991"/>
                <a:ext cx="3266241" cy="1928089"/>
                <a:chOff x="-537106" y="2828637"/>
                <a:chExt cx="4886523" cy="2884555"/>
              </a:xfrm>
            </p:grpSpPr>
            <p:sp>
              <p:nvSpPr>
                <p:cNvPr id="140" name="Google Shape;140;p25"/>
                <p:cNvSpPr/>
                <p:nvPr/>
              </p:nvSpPr>
              <p:spPr>
                <a:xfrm>
                  <a:off x="732062" y="2828637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25"/>
                <p:cNvSpPr/>
                <p:nvPr/>
              </p:nvSpPr>
              <p:spPr>
                <a:xfrm>
                  <a:off x="2001231" y="360897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5"/>
                <p:cNvSpPr/>
                <p:nvPr/>
              </p:nvSpPr>
              <p:spPr>
                <a:xfrm>
                  <a:off x="-537106" y="361794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5"/>
                <p:cNvSpPr/>
                <p:nvPr/>
              </p:nvSpPr>
              <p:spPr>
                <a:xfrm>
                  <a:off x="732062" y="4371372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144" name="Google Shape;144;p2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4000" y="450650"/>
              <a:ext cx="3512685" cy="877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25"/>
          <p:cNvSpPr txBox="1">
            <a:spLocks noGrp="1"/>
          </p:cNvSpPr>
          <p:nvPr>
            <p:ph type="ctrTitle"/>
          </p:nvPr>
        </p:nvSpPr>
        <p:spPr>
          <a:xfrm>
            <a:off x="3629025" y="2543442"/>
            <a:ext cx="8321040" cy="154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1"/>
          </p:nvPr>
        </p:nvSpPr>
        <p:spPr>
          <a:xfrm>
            <a:off x="3629025" y="4201082"/>
            <a:ext cx="8321040" cy="94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dt" idx="10"/>
          </p:nvPr>
        </p:nvSpPr>
        <p:spPr>
          <a:xfrm>
            <a:off x="3629025" y="2086717"/>
            <a:ext cx="8321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2"/>
          </p:nvPr>
        </p:nvSpPr>
        <p:spPr>
          <a:xfrm>
            <a:off x="3629025" y="5141913"/>
            <a:ext cx="832104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50" name="Google Shape;150;p25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-3">
  <p:cSld name="Title-3"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94F93">
                  <a:alpha val="88627"/>
                </a:srgbClr>
              </a:gs>
              <a:gs pos="46000">
                <a:srgbClr val="094F93">
                  <a:alpha val="88627"/>
                </a:srgbClr>
              </a:gs>
              <a:gs pos="100000">
                <a:srgbClr val="0093B7">
                  <a:alpha val="9098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3" name="Google Shape;153;p26"/>
          <p:cNvGrpSpPr/>
          <p:nvPr/>
        </p:nvGrpSpPr>
        <p:grpSpPr>
          <a:xfrm>
            <a:off x="-818604" y="0"/>
            <a:ext cx="13040335" cy="6858000"/>
            <a:chOff x="-818604" y="0"/>
            <a:chExt cx="13040335" cy="6858000"/>
          </a:xfrm>
        </p:grpSpPr>
        <p:grpSp>
          <p:nvGrpSpPr>
            <p:cNvPr id="154" name="Google Shape;154;p26"/>
            <p:cNvGrpSpPr/>
            <p:nvPr/>
          </p:nvGrpSpPr>
          <p:grpSpPr>
            <a:xfrm>
              <a:off x="-818604" y="0"/>
              <a:ext cx="13040335" cy="6858000"/>
              <a:chOff x="-818604" y="0"/>
              <a:chExt cx="13040335" cy="6858000"/>
            </a:xfrm>
          </p:grpSpPr>
          <p:sp>
            <p:nvSpPr>
              <p:cNvPr id="155" name="Google Shape;155;p26"/>
              <p:cNvSpPr/>
              <p:nvPr/>
            </p:nvSpPr>
            <p:spPr>
              <a:xfrm rot="10800000" flipH="1">
                <a:off x="-29731" y="0"/>
                <a:ext cx="5325061" cy="6858000"/>
              </a:xfrm>
              <a:custGeom>
                <a:avLst/>
                <a:gdLst/>
                <a:ahLst/>
                <a:cxnLst/>
                <a:rect l="l" t="t" r="r" b="b"/>
                <a:pathLst>
                  <a:path w="6892636" h="3417456" extrusionOk="0">
                    <a:moveTo>
                      <a:pt x="11545" y="3417456"/>
                    </a:moveTo>
                    <a:cubicBezTo>
                      <a:pt x="7697" y="2278304"/>
                      <a:pt x="3848" y="1139152"/>
                      <a:pt x="0" y="0"/>
                    </a:cubicBezTo>
                    <a:lnTo>
                      <a:pt x="6892636" y="3417456"/>
                    </a:lnTo>
                    <a:lnTo>
                      <a:pt x="11545" y="34174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365750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56" name="Google Shape;156;p26"/>
              <p:cNvGrpSpPr/>
              <p:nvPr/>
            </p:nvGrpSpPr>
            <p:grpSpPr>
              <a:xfrm>
                <a:off x="-818604" y="4144819"/>
                <a:ext cx="3266241" cy="1928089"/>
                <a:chOff x="-537106" y="2828637"/>
                <a:chExt cx="4886523" cy="2884555"/>
              </a:xfrm>
            </p:grpSpPr>
            <p:sp>
              <p:nvSpPr>
                <p:cNvPr id="157" name="Google Shape;157;p26"/>
                <p:cNvSpPr/>
                <p:nvPr/>
              </p:nvSpPr>
              <p:spPr>
                <a:xfrm>
                  <a:off x="732062" y="2828637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" name="Google Shape;158;p26"/>
                <p:cNvSpPr/>
                <p:nvPr/>
              </p:nvSpPr>
              <p:spPr>
                <a:xfrm>
                  <a:off x="2001231" y="360897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" name="Google Shape;159;p26"/>
                <p:cNvSpPr/>
                <p:nvPr/>
              </p:nvSpPr>
              <p:spPr>
                <a:xfrm>
                  <a:off x="-537106" y="361794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" name="Google Shape;160;p26"/>
                <p:cNvSpPr/>
                <p:nvPr/>
              </p:nvSpPr>
              <p:spPr>
                <a:xfrm>
                  <a:off x="732062" y="4371372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61" name="Google Shape;161;p26"/>
              <p:cNvGrpSpPr/>
              <p:nvPr/>
            </p:nvGrpSpPr>
            <p:grpSpPr>
              <a:xfrm>
                <a:off x="8955490" y="940991"/>
                <a:ext cx="3266241" cy="1928089"/>
                <a:chOff x="-537106" y="2828637"/>
                <a:chExt cx="4886523" cy="2884555"/>
              </a:xfrm>
            </p:grpSpPr>
            <p:sp>
              <p:nvSpPr>
                <p:cNvPr id="162" name="Google Shape;162;p26"/>
                <p:cNvSpPr/>
                <p:nvPr/>
              </p:nvSpPr>
              <p:spPr>
                <a:xfrm>
                  <a:off x="732062" y="2828637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" name="Google Shape;163;p26"/>
                <p:cNvSpPr/>
                <p:nvPr/>
              </p:nvSpPr>
              <p:spPr>
                <a:xfrm>
                  <a:off x="2001231" y="360897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" name="Google Shape;164;p26"/>
                <p:cNvSpPr/>
                <p:nvPr/>
              </p:nvSpPr>
              <p:spPr>
                <a:xfrm>
                  <a:off x="-537106" y="3617943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" name="Google Shape;165;p26"/>
                <p:cNvSpPr/>
                <p:nvPr/>
              </p:nvSpPr>
              <p:spPr>
                <a:xfrm>
                  <a:off x="732062" y="4371372"/>
                  <a:ext cx="2348186" cy="1341820"/>
                </a:xfrm>
                <a:prstGeom prst="diamond">
                  <a:avLst/>
                </a:prstGeom>
                <a:noFill/>
                <a:ln w="9525" cap="flat" cmpd="sng">
                  <a:solidFill>
                    <a:schemeClr val="accent1">
                      <a:alpha val="48627"/>
                    </a:schemeClr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166" name="Google Shape;166;p2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254000" y="450650"/>
              <a:ext cx="3512685" cy="8770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7" name="Google Shape;167;p26"/>
          <p:cNvSpPr txBox="1">
            <a:spLocks noGrp="1"/>
          </p:cNvSpPr>
          <p:nvPr>
            <p:ph type="ctrTitle"/>
          </p:nvPr>
        </p:nvSpPr>
        <p:spPr>
          <a:xfrm>
            <a:off x="3629025" y="3003375"/>
            <a:ext cx="8321040" cy="1082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  <a:defRPr sz="4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6"/>
          <p:cNvSpPr txBox="1">
            <a:spLocks noGrp="1"/>
          </p:cNvSpPr>
          <p:nvPr>
            <p:ph type="subTitle" idx="1"/>
          </p:nvPr>
        </p:nvSpPr>
        <p:spPr>
          <a:xfrm>
            <a:off x="3629025" y="4201082"/>
            <a:ext cx="8321040" cy="94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9" name="Google Shape;169;p26"/>
          <p:cNvSpPr txBox="1">
            <a:spLocks noGrp="1"/>
          </p:cNvSpPr>
          <p:nvPr>
            <p:ph type="dt" idx="10"/>
          </p:nvPr>
        </p:nvSpPr>
        <p:spPr>
          <a:xfrm>
            <a:off x="3629025" y="2550745"/>
            <a:ext cx="832104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6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6"/>
          <p:cNvSpPr txBox="1">
            <a:spLocks noGrp="1"/>
          </p:cNvSpPr>
          <p:nvPr>
            <p:ph type="body" idx="2"/>
          </p:nvPr>
        </p:nvSpPr>
        <p:spPr>
          <a:xfrm>
            <a:off x="3629025" y="5141913"/>
            <a:ext cx="8321040" cy="9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72" name="Google Shape;172;p26" descr="A picture containing draw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5847" t="39369" r="37311" b="29339"/>
          <a:stretch/>
        </p:blipFill>
        <p:spPr>
          <a:xfrm>
            <a:off x="10290413" y="321185"/>
            <a:ext cx="1637730" cy="1971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372979" y="365125"/>
            <a:ext cx="1098082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29CA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372979" y="1925053"/>
            <a:ext cx="10980821" cy="425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3333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1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5" name="Google Shape;15;p17"/>
          <p:cNvGrpSpPr/>
          <p:nvPr/>
        </p:nvGrpSpPr>
        <p:grpSpPr>
          <a:xfrm>
            <a:off x="9171553" y="6382957"/>
            <a:ext cx="2647103" cy="262074"/>
            <a:chOff x="9171553" y="6408157"/>
            <a:chExt cx="2647103" cy="262074"/>
          </a:xfrm>
        </p:grpSpPr>
        <p:pic>
          <p:nvPicPr>
            <p:cNvPr id="16" name="Google Shape;16;p17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11361034" y="6408157"/>
              <a:ext cx="457622" cy="2620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7;p17" descr="logotype-only-mcallister-quinn.eps"/>
            <p:cNvPicPr preferRelativeResize="0"/>
            <p:nvPr/>
          </p:nvPicPr>
          <p:blipFill rotWithShape="1">
            <a:blip r:embed="rId25">
              <a:alphaModFix/>
            </a:blip>
            <a:srcRect l="20804" t="38371" r="12154" b="50000"/>
            <a:stretch/>
          </p:blipFill>
          <p:spPr>
            <a:xfrm>
              <a:off x="9171553" y="6448188"/>
              <a:ext cx="1836195" cy="18201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.osti.gov/grants/Applicant-and-Awardee-Resources/PIER-Plan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mailto:Ored-rfd-limitedsub@uidaho.edu" TargetMode="External"/><Relationship Id="rId3" Type="http://schemas.openxmlformats.org/officeDocument/2006/relationships/image" Target="../media/image16.png"/><Relationship Id="rId7" Type="http://schemas.openxmlformats.org/officeDocument/2006/relationships/hyperlink" Target="mailto:researchdevelopment@unr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10" Type="http://schemas.openxmlformats.org/officeDocument/2006/relationships/hyperlink" Target="mailto:nicole.motzer@montana.edu" TargetMode="External"/><Relationship Id="rId4" Type="http://schemas.openxmlformats.org/officeDocument/2006/relationships/image" Target="../media/image17.png"/><Relationship Id="rId9" Type="http://schemas.openxmlformats.org/officeDocument/2006/relationships/hyperlink" Target="https://research.unl.edu/limited-submissions-funding-program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"/>
          <p:cNvSpPr txBox="1">
            <a:spLocks noGrp="1"/>
          </p:cNvSpPr>
          <p:nvPr>
            <p:ph type="body" idx="1"/>
          </p:nvPr>
        </p:nvSpPr>
        <p:spPr>
          <a:xfrm>
            <a:off x="1770148" y="3872089"/>
            <a:ext cx="1939364" cy="87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MONTANA STATE UNIVERSITY </a:t>
            </a:r>
            <a:endParaRPr/>
          </a:p>
        </p:txBody>
      </p:sp>
      <p:sp>
        <p:nvSpPr>
          <p:cNvPr id="331" name="Google Shape;331;p1"/>
          <p:cNvSpPr txBox="1">
            <a:spLocks noGrp="1"/>
          </p:cNvSpPr>
          <p:nvPr>
            <p:ph type="body" idx="5"/>
          </p:nvPr>
        </p:nvSpPr>
        <p:spPr>
          <a:xfrm>
            <a:off x="4028464" y="3866744"/>
            <a:ext cx="193936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UNIVERSITY OF NEVADA, RENO</a:t>
            </a:r>
            <a:endParaRPr/>
          </a:p>
        </p:txBody>
      </p:sp>
      <p:sp>
        <p:nvSpPr>
          <p:cNvPr id="332" name="Google Shape;332;p1"/>
          <p:cNvSpPr txBox="1">
            <a:spLocks noGrp="1"/>
          </p:cNvSpPr>
          <p:nvPr>
            <p:ph type="body" idx="8"/>
          </p:nvPr>
        </p:nvSpPr>
        <p:spPr>
          <a:xfrm>
            <a:off x="6314465" y="3866745"/>
            <a:ext cx="1939364" cy="10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UNIVERSITY OF NEBRASKA, LINCOLN</a:t>
            </a:r>
            <a:endParaRPr/>
          </a:p>
        </p:txBody>
      </p:sp>
      <p:sp>
        <p:nvSpPr>
          <p:cNvPr id="333" name="Google Shape;333;p1"/>
          <p:cNvSpPr txBox="1">
            <a:spLocks noGrp="1"/>
          </p:cNvSpPr>
          <p:nvPr>
            <p:ph type="body" idx="14"/>
          </p:nvPr>
        </p:nvSpPr>
        <p:spPr>
          <a:xfrm>
            <a:off x="8633286" y="3879270"/>
            <a:ext cx="1939364" cy="6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UNIVERSITY OF IDAHO</a:t>
            </a:r>
            <a:endParaRPr/>
          </a:p>
        </p:txBody>
      </p:sp>
      <p:pic>
        <p:nvPicPr>
          <p:cNvPr id="334" name="Google Shape;334;p1" descr="Montana State Univesity logo - Vegetable Growers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34546" y="2466041"/>
            <a:ext cx="1081289" cy="107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64268" y="2444309"/>
            <a:ext cx="1081289" cy="108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1" descr="University of Nebraska–Lincoln - You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134" y="2466041"/>
            <a:ext cx="1059556" cy="105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316747" y="2440443"/>
            <a:ext cx="564180" cy="1085154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"/>
          <p:cNvSpPr txBox="1"/>
          <p:nvPr/>
        </p:nvSpPr>
        <p:spPr>
          <a:xfrm>
            <a:off x="875488" y="486383"/>
            <a:ext cx="11060697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Priority Limited Submissions PARTNERING INSTITUTES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0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425" name="Google Shape;425;p10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426" name="Google Shape;426;p10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/>
              <a:t>Teaming Analysis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Of the previously awarded Implementation Grants, 43% included a  national laboratory partner. Academic partners included all types of institutions – research intensive, master’s degree granting and baccalaureate only with awardees having roughly 2 academic partners on average.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 sz="2400" i="1"/>
              <a:t>PI Profiles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PIs have varying levels of experience and have typically received 1 DOE award and 4 NSF awards before this award	</a:t>
            </a:r>
            <a:endParaRPr/>
          </a:p>
        </p:txBody>
      </p:sp>
      <p:sp>
        <p:nvSpPr>
          <p:cNvPr id="427" name="Google Shape;427;p10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Intelligence </a:t>
            </a:r>
            <a:endParaRPr/>
          </a:p>
        </p:txBody>
      </p:sp>
      <p:sp>
        <p:nvSpPr>
          <p:cNvPr id="428" name="Google Shape;428;p10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1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435" name="Google Shape;435;p11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436" name="Google Shape;436;p11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i="1"/>
              <a:t>Proposal Best Practices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Given the review criteria and associated questions, applicants should </a:t>
            </a:r>
            <a:r>
              <a:rPr lang="en-US" sz="2800" b="1">
                <a:solidFill>
                  <a:schemeClr val="accent2"/>
                </a:solidFill>
              </a:rPr>
              <a:t>consider how to develop their teams to include experts from a variety of institutions and develop a cohesive team approach</a:t>
            </a:r>
            <a:r>
              <a:rPr lang="en-US" sz="2800"/>
              <a:t>.</a:t>
            </a:r>
            <a:endParaRPr/>
          </a:p>
          <a:p>
            <a:pPr marL="4572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Given the emphasis on jurisdictional impacts and partnerships, applicants are </a:t>
            </a:r>
            <a:r>
              <a:rPr lang="en-US" sz="2800" b="1">
                <a:solidFill>
                  <a:schemeClr val="accent2"/>
                </a:solidFill>
              </a:rPr>
              <a:t>encouraged to work closely with their jurisdictional EPSCoR office</a:t>
            </a:r>
            <a:r>
              <a:rPr lang="en-US" sz="2800"/>
              <a:t> in addition to their institution when developing their proposal. Additionally, many of the review questions point to encouraged partnering with other DOE funded groups.</a:t>
            </a:r>
            <a:endParaRPr/>
          </a:p>
        </p:txBody>
      </p:sp>
      <p:sp>
        <p:nvSpPr>
          <p:cNvPr id="437" name="Google Shape;437;p11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Intelligence </a:t>
            </a:r>
            <a:endParaRPr/>
          </a:p>
        </p:txBody>
      </p:sp>
      <p:sp>
        <p:nvSpPr>
          <p:cNvPr id="438" name="Google Shape;438;p11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2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445" name="Google Shape;445;p12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446" name="Google Shape;446;p12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i="1"/>
              <a:t>Promoting Inclusive and Equitable Research (PIER) Plan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While there is no template or model for this plan, the DOE Office of Science does provide a website with additional information and considerations when developing a PIER Plan.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 u="sng">
                <a:solidFill>
                  <a:schemeClr val="hlink"/>
                </a:solidFill>
                <a:hlinkClick r:id="rId3"/>
              </a:rPr>
              <a:t>https://science.osti.gov/grants/Applicant-and-Awardee-Resources/PIER-Plans</a:t>
            </a:r>
            <a:endParaRPr sz="2800"/>
          </a:p>
          <a:p>
            <a:pPr marL="685800" lvl="1" indent="-508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sp>
        <p:nvSpPr>
          <p:cNvPr id="447" name="Google Shape;447;p12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Intelligence </a:t>
            </a:r>
            <a:endParaRPr/>
          </a:p>
        </p:txBody>
      </p:sp>
      <p:sp>
        <p:nvSpPr>
          <p:cNvPr id="448" name="Google Shape;448;p12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3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454" name="Google Shape;454;p13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455" name="Google Shape;455;p13"/>
          <p:cNvSpPr txBox="1">
            <a:spLocks noGrp="1"/>
          </p:cNvSpPr>
          <p:nvPr>
            <p:ph type="body" idx="1"/>
          </p:nvPr>
        </p:nvSpPr>
        <p:spPr>
          <a:xfrm>
            <a:off x="346879" y="1999863"/>
            <a:ext cx="8000195" cy="404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Competitive proposals should: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 b="1" i="1">
                <a:solidFill>
                  <a:schemeClr val="accent2"/>
                </a:solidFill>
              </a:rPr>
              <a:t>Promote collaboration when topically relevant</a:t>
            </a:r>
            <a:r>
              <a:rPr lang="en-US" sz="1800"/>
              <a:t>. The program aims to fund research that requires the support of a team, ideally from multiple academic institutions or in collaboration with industry,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en-US" sz="1800" b="1" i="1">
                <a:solidFill>
                  <a:schemeClr val="accent2"/>
                </a:solidFill>
              </a:rPr>
              <a:t>Educate the next generation of researchers</a:t>
            </a:r>
            <a:r>
              <a:rPr lang="en-US" sz="1800"/>
              <a:t>.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Team synergy is listed as a review criterion for this solicitation and mentioned several times in the program webinar. Teams with a history of collaboration may be looked on positively and should be able to speak to developing a highly collaborative research environment.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1800"/>
              <a:buChar char="•"/>
            </a:pPr>
            <a:r>
              <a:rPr lang="en-US" sz="1800" b="1" i="1"/>
              <a:t>Applicants should seek to </a:t>
            </a:r>
            <a:r>
              <a:rPr lang="en-US" sz="1800" b="1" i="1">
                <a:solidFill>
                  <a:schemeClr val="accent2"/>
                </a:solidFill>
              </a:rPr>
              <a:t>build relationships with the DOE</a:t>
            </a:r>
            <a:r>
              <a:rPr lang="en-US" sz="1800" b="1" i="1"/>
              <a:t>, and may also consider partnering with an awarded DOE PI to add credibility.</a:t>
            </a:r>
            <a:endParaRPr sz="1800"/>
          </a:p>
        </p:txBody>
      </p:sp>
      <p:sp>
        <p:nvSpPr>
          <p:cNvPr id="456" name="Google Shape;456;p13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Key Takeaways</a:t>
            </a:r>
            <a:endParaRPr/>
          </a:p>
        </p:txBody>
      </p:sp>
      <p:sp>
        <p:nvSpPr>
          <p:cNvPr id="457" name="Google Shape;457;p13"/>
          <p:cNvSpPr txBox="1">
            <a:spLocks noGrp="1"/>
          </p:cNvSpPr>
          <p:nvPr>
            <p:ph type="body" idx="3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pic>
        <p:nvPicPr>
          <p:cNvPr id="458" name="Google Shape;458;p13" descr="Clipboard Partially Checked outlin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26709" y="2286178"/>
            <a:ext cx="3210098" cy="3210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4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464" name="Google Shape;464;p14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"/>
          <p:cNvSpPr txBox="1">
            <a:spLocks noGrp="1"/>
          </p:cNvSpPr>
          <p:nvPr>
            <p:ph type="body" idx="1"/>
          </p:nvPr>
        </p:nvSpPr>
        <p:spPr>
          <a:xfrm>
            <a:off x="652831" y="2960456"/>
            <a:ext cx="1939364" cy="872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MONTANA STATE UNIVERSITY </a:t>
            </a:r>
            <a:endParaRPr/>
          </a:p>
        </p:txBody>
      </p:sp>
      <p:sp>
        <p:nvSpPr>
          <p:cNvPr id="471" name="Google Shape;471;p15"/>
          <p:cNvSpPr txBox="1">
            <a:spLocks noGrp="1"/>
          </p:cNvSpPr>
          <p:nvPr>
            <p:ph type="body" idx="5"/>
          </p:nvPr>
        </p:nvSpPr>
        <p:spPr>
          <a:xfrm>
            <a:off x="3391652" y="2976843"/>
            <a:ext cx="1939364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UNIVERSITY OF NEVADA, RENO</a:t>
            </a:r>
            <a:endParaRPr/>
          </a:p>
        </p:txBody>
      </p:sp>
      <p:sp>
        <p:nvSpPr>
          <p:cNvPr id="472" name="Google Shape;472;p15"/>
          <p:cNvSpPr txBox="1">
            <a:spLocks noGrp="1"/>
          </p:cNvSpPr>
          <p:nvPr>
            <p:ph type="body" idx="8"/>
          </p:nvPr>
        </p:nvSpPr>
        <p:spPr>
          <a:xfrm>
            <a:off x="6314465" y="2976844"/>
            <a:ext cx="1939364" cy="10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UNIVERSITY OF NEBRASKA, LINCOLN</a:t>
            </a:r>
            <a:endParaRPr/>
          </a:p>
        </p:txBody>
      </p:sp>
      <p:sp>
        <p:nvSpPr>
          <p:cNvPr id="473" name="Google Shape;473;p15"/>
          <p:cNvSpPr txBox="1">
            <a:spLocks noGrp="1"/>
          </p:cNvSpPr>
          <p:nvPr>
            <p:ph type="body" idx="14"/>
          </p:nvPr>
        </p:nvSpPr>
        <p:spPr>
          <a:xfrm>
            <a:off x="9142947" y="2976843"/>
            <a:ext cx="1939364" cy="61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lt1"/>
                </a:solidFill>
              </a:rPr>
              <a:t>UNIVERSITY OF IDAHO</a:t>
            </a:r>
            <a:endParaRPr/>
          </a:p>
        </p:txBody>
      </p:sp>
      <p:pic>
        <p:nvPicPr>
          <p:cNvPr id="474" name="Google Shape;474;p15" descr="Montana State Univesity logo - Vegetable Growers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229" y="1587065"/>
            <a:ext cx="1081289" cy="1078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27456" y="1587065"/>
            <a:ext cx="1081289" cy="1081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15" descr="University of Nebraska–Lincoln - YouTub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1134" y="1608797"/>
            <a:ext cx="1059556" cy="1059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26408" y="1570673"/>
            <a:ext cx="564180" cy="1085154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15"/>
          <p:cNvSpPr txBox="1"/>
          <p:nvPr/>
        </p:nvSpPr>
        <p:spPr>
          <a:xfrm>
            <a:off x="3114472" y="551697"/>
            <a:ext cx="59630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Internal Deadlines </a:t>
            </a:r>
            <a:endParaRPr/>
          </a:p>
        </p:txBody>
      </p:sp>
      <p:sp>
        <p:nvSpPr>
          <p:cNvPr id="479" name="Google Shape;479;p15"/>
          <p:cNvSpPr txBox="1"/>
          <p:nvPr/>
        </p:nvSpPr>
        <p:spPr>
          <a:xfrm>
            <a:off x="2973044" y="4480617"/>
            <a:ext cx="2790112" cy="1177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US"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SEPTEMBER 27</a:t>
            </a:r>
            <a:r>
              <a:rPr lang="en-US" sz="1600" b="1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 b="1" u="sng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RESEARCHDEVELOPMENT@UNR.EDU</a:t>
            </a:r>
            <a:r>
              <a:rPr lang="en-US" sz="1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0" name="Google Shape;480;p15"/>
          <p:cNvSpPr txBox="1"/>
          <p:nvPr/>
        </p:nvSpPr>
        <p:spPr>
          <a:xfrm>
            <a:off x="8797412" y="4480617"/>
            <a:ext cx="2790112" cy="1482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US"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MARCH 18</a:t>
            </a:r>
            <a:r>
              <a:rPr lang="en-US" sz="1600" b="1" cap="none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 b="1" u="sng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ORED-RFD-LIMITEDSUB@UIDAHO.EDU</a:t>
            </a:r>
            <a:r>
              <a:rPr lang="en-US" sz="1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1" name="Google Shape;481;p15"/>
          <p:cNvSpPr txBox="1"/>
          <p:nvPr/>
        </p:nvSpPr>
        <p:spPr>
          <a:xfrm>
            <a:off x="5889091" y="4480426"/>
            <a:ext cx="2790112" cy="1414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US"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FALL 2024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 b="1" u="sng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HTTPS://RESEARCH.UNL.EDU/LIMITED-SUBMISSIONS-FUNDING-PROGRAMS/</a:t>
            </a:r>
            <a:r>
              <a:rPr lang="en-US" sz="12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482" name="Google Shape;482;p15"/>
          <p:cNvSpPr txBox="1"/>
          <p:nvPr/>
        </p:nvSpPr>
        <p:spPr>
          <a:xfrm>
            <a:off x="340688" y="4510363"/>
            <a:ext cx="2648684" cy="1147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Arial"/>
              <a:buNone/>
            </a:pPr>
            <a:r>
              <a:rPr lang="en-US" sz="1600" b="1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TBD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</a:pPr>
            <a:r>
              <a:rPr lang="en-US" sz="1200" b="1" u="sng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NICOLE.MOTZER@MONTANA.EDU</a:t>
            </a:r>
            <a:endParaRPr sz="1200" b="1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6"/>
          <p:cNvSpPr txBox="1">
            <a:spLocks noGrp="1"/>
          </p:cNvSpPr>
          <p:nvPr>
            <p:ph type="title"/>
          </p:nvPr>
        </p:nvSpPr>
        <p:spPr>
          <a:xfrm>
            <a:off x="999326" y="5132093"/>
            <a:ext cx="10972801" cy="94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US">
                <a:solidFill>
                  <a:schemeClr val="lt1"/>
                </a:solidFill>
              </a:rPr>
              <a:t>Thank you!</a:t>
            </a:r>
            <a:endParaRPr/>
          </a:p>
        </p:txBody>
      </p:sp>
      <p:sp>
        <p:nvSpPr>
          <p:cNvPr id="488" name="Google Shape;488;p16"/>
          <p:cNvSpPr txBox="1">
            <a:spLocks noGrp="1"/>
          </p:cNvSpPr>
          <p:nvPr>
            <p:ph type="body" idx="3"/>
          </p:nvPr>
        </p:nvSpPr>
        <p:spPr>
          <a:xfrm>
            <a:off x="7977240" y="2135339"/>
            <a:ext cx="3395609" cy="2050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lt1"/>
                </a:solidFill>
              </a:rPr>
              <a:t>Montana State University</a:t>
            </a:r>
            <a:endParaRPr/>
          </a:p>
        </p:txBody>
      </p:sp>
      <p:sp>
        <p:nvSpPr>
          <p:cNvPr id="489" name="Google Shape;489;p16"/>
          <p:cNvSpPr txBox="1"/>
          <p:nvPr/>
        </p:nvSpPr>
        <p:spPr>
          <a:xfrm>
            <a:off x="999327" y="781346"/>
            <a:ext cx="7858924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Monday, March 4</a:t>
            </a:r>
            <a:r>
              <a:rPr lang="en-US" sz="4400" b="1" baseline="30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NSF S-STEM 2025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Synergy Meeting</a:t>
            </a:r>
            <a:endParaRPr/>
          </a:p>
        </p:txBody>
      </p:sp>
      <p:pic>
        <p:nvPicPr>
          <p:cNvPr id="490" name="Google Shape;490;p16" descr="Montana State Univesity logo - Vegetable Growers New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12597" y="962074"/>
            <a:ext cx="1081289" cy="107879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16"/>
          <p:cNvSpPr txBox="1"/>
          <p:nvPr/>
        </p:nvSpPr>
        <p:spPr>
          <a:xfrm>
            <a:off x="999326" y="3429000"/>
            <a:ext cx="487407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2:00 – 3:00 P.M. PT</a:t>
            </a:r>
            <a:endParaRPr/>
          </a:p>
        </p:txBody>
      </p:sp>
      <p:sp>
        <p:nvSpPr>
          <p:cNvPr id="492" name="Google Shape;492;p16"/>
          <p:cNvSpPr txBox="1"/>
          <p:nvPr/>
        </p:nvSpPr>
        <p:spPr>
          <a:xfrm>
            <a:off x="999326" y="4018197"/>
            <a:ext cx="53067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Webex. Ask your Research Development Team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"/>
          <p:cNvSpPr txBox="1">
            <a:spLocks noGrp="1"/>
          </p:cNvSpPr>
          <p:nvPr>
            <p:ph type="ctrTitle"/>
          </p:nvPr>
        </p:nvSpPr>
        <p:spPr>
          <a:xfrm>
            <a:off x="3629025" y="2545442"/>
            <a:ext cx="8153400" cy="1542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Font typeface="Arial"/>
              <a:buNone/>
            </a:pPr>
            <a:r>
              <a:rPr lang="en-US"/>
              <a:t>DOE EPSCoR Implementation Grants</a:t>
            </a:r>
            <a:endParaRPr/>
          </a:p>
        </p:txBody>
      </p:sp>
      <p:sp>
        <p:nvSpPr>
          <p:cNvPr id="344" name="Google Shape;344;p2"/>
          <p:cNvSpPr txBox="1">
            <a:spLocks noGrp="1"/>
          </p:cNvSpPr>
          <p:nvPr>
            <p:ph type="dt" idx="10"/>
          </p:nvPr>
        </p:nvSpPr>
        <p:spPr>
          <a:xfrm>
            <a:off x="4038600" y="2086717"/>
            <a:ext cx="8153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 cap="none"/>
          </a:p>
        </p:txBody>
      </p:sp>
      <p:sp>
        <p:nvSpPr>
          <p:cNvPr id="345" name="Google Shape;345;p2"/>
          <p:cNvSpPr txBox="1">
            <a:spLocks noGrp="1"/>
          </p:cNvSpPr>
          <p:nvPr>
            <p:ph type="subTitle" idx="1"/>
          </p:nvPr>
        </p:nvSpPr>
        <p:spPr>
          <a:xfrm>
            <a:off x="3629025" y="4201082"/>
            <a:ext cx="8321040" cy="94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0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/>
              <a:t>BreeAnn Brandhagen, PhD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ct val="100000"/>
              <a:buNone/>
            </a:pPr>
            <a:r>
              <a:rPr lang="en-US"/>
              <a:t>Managing Director, Research Universities Practice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/>
              <a:t>About McAllister &amp; Quinn</a:t>
            </a:r>
            <a:endParaRPr/>
          </a:p>
        </p:txBody>
      </p:sp>
      <p:sp>
        <p:nvSpPr>
          <p:cNvPr id="352" name="Google Shape;352;p3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353" name="Google Shape;353;p3"/>
          <p:cNvSpPr txBox="1">
            <a:spLocks noGrp="1"/>
          </p:cNvSpPr>
          <p:nvPr>
            <p:ph type="body" idx="1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Overview</a:t>
            </a:r>
            <a:endParaRPr/>
          </a:p>
        </p:txBody>
      </p:sp>
      <p:sp>
        <p:nvSpPr>
          <p:cNvPr id="354" name="Google Shape;354;p3"/>
          <p:cNvSpPr txBox="1"/>
          <p:nvPr/>
        </p:nvSpPr>
        <p:spPr>
          <a:xfrm>
            <a:off x="877824" y="2039112"/>
            <a:ext cx="7075199" cy="425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Washington, DC-based consulting firm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Founded in 2004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Specialize in securing funding for a wide range of organizations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 sz="24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Team of grants experts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90+ staff from Legislative and Executive branches, Academia, non-profits, &amp; industry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</a:pPr>
            <a:r>
              <a:rPr lang="en-US"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250+ grant writers, consultants &amp; subject matter experts</a:t>
            </a:r>
            <a:endParaRPr/>
          </a:p>
        </p:txBody>
      </p:sp>
      <p:sp>
        <p:nvSpPr>
          <p:cNvPr id="355" name="Google Shape;355;p3"/>
          <p:cNvSpPr/>
          <p:nvPr/>
        </p:nvSpPr>
        <p:spPr>
          <a:xfrm rot="5400000">
            <a:off x="603504" y="2134115"/>
            <a:ext cx="274320" cy="274320"/>
          </a:xfrm>
          <a:prstGeom prst="triangle">
            <a:avLst>
              <a:gd name="adj" fmla="val 50000"/>
            </a:avLst>
          </a:prstGeom>
          <a:solidFill>
            <a:srgbClr val="F2F2F2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3"/>
          <p:cNvSpPr/>
          <p:nvPr/>
        </p:nvSpPr>
        <p:spPr>
          <a:xfrm rot="5400000">
            <a:off x="603504" y="4175246"/>
            <a:ext cx="274320" cy="274320"/>
          </a:xfrm>
          <a:prstGeom prst="triangle">
            <a:avLst>
              <a:gd name="adj" fmla="val 50000"/>
            </a:avLst>
          </a:prstGeom>
          <a:solidFill>
            <a:srgbClr val="F2F2F2">
              <a:alpha val="3764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3"/>
          <p:cNvSpPr txBox="1">
            <a:spLocks noGrp="1"/>
          </p:cNvSpPr>
          <p:nvPr>
            <p:ph type="dt" idx="10"/>
          </p:nvPr>
        </p:nvSpPr>
        <p:spPr>
          <a:xfrm>
            <a:off x="8382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364" name="Google Shape;364;p4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365" name="Google Shape;365;p4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32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Per the FOA, the objectives of the DOE EPSCoR Implementation Grants are to: </a:t>
            </a:r>
            <a:endParaRPr/>
          </a:p>
          <a:p>
            <a:pPr marL="800100" lvl="1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Noto Sans Symbols"/>
              <a:buChar char="∙"/>
            </a:pPr>
            <a:r>
              <a:rPr lang="en-US" sz="2000" b="1">
                <a:solidFill>
                  <a:schemeClr val="accent2"/>
                </a:solidFill>
              </a:rPr>
              <a:t>Jumpstart capability development in the jurisdiction(s)</a:t>
            </a:r>
            <a:r>
              <a:rPr lang="en-US" sz="2000"/>
              <a:t> through increased human and technical resources and research capacity development including equipment and instrumentation.</a:t>
            </a:r>
            <a:endParaRPr/>
          </a:p>
          <a:p>
            <a:pPr marL="800100" lvl="1" indent="-215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∙"/>
            </a:pPr>
            <a:r>
              <a:rPr lang="en-US" sz="2000" b="1">
                <a:solidFill>
                  <a:schemeClr val="accent2"/>
                </a:solidFill>
              </a:rPr>
              <a:t>Support a group of researchers </a:t>
            </a:r>
            <a:r>
              <a:rPr lang="en-US" sz="2000"/>
              <a:t>working on a common scientific theme, with mutually supporting goals and objectives. </a:t>
            </a:r>
            <a:endParaRPr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8001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Char char="∙"/>
            </a:pPr>
            <a:r>
              <a:rPr lang="en-US" sz="2000"/>
              <a:t>When topically relevant to the subject matter of the application</a:t>
            </a:r>
            <a:r>
              <a:rPr lang="en-US" sz="2000" b="1">
                <a:solidFill>
                  <a:schemeClr val="accent2"/>
                </a:solidFill>
              </a:rPr>
              <a:t>, promote collaborations with other institutions of higher education and industry with strong participation by students, postdoctoral fellows, and junior faculty from EPSCoR eligible institutions</a:t>
            </a:r>
            <a:r>
              <a:rPr lang="en-US" sz="2000"/>
              <a:t>. These collaborations may include institutions from other EPSCoR jurisdictions. Collaborations involving more than one institution or more than one EPSCoR jurisdiction, while welcome, are not a requirement.</a:t>
            </a:r>
            <a:endParaRPr sz="2000"/>
          </a:p>
          <a:p>
            <a:pPr marL="685800" lvl="1" indent="-1016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366" name="Google Shape;366;p4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Overview</a:t>
            </a:r>
            <a:endParaRPr/>
          </a:p>
        </p:txBody>
      </p:sp>
      <p:sp>
        <p:nvSpPr>
          <p:cNvPr id="367" name="Google Shape;367;p4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 These awards are </a:t>
            </a:r>
            <a:r>
              <a:rPr lang="en-US" b="1" u="sng">
                <a:solidFill>
                  <a:schemeClr val="accent2"/>
                </a:solidFill>
              </a:rPr>
              <a:t>not</a:t>
            </a:r>
            <a:r>
              <a:rPr lang="en-US" b="1">
                <a:solidFill>
                  <a:schemeClr val="accent2"/>
                </a:solidFill>
              </a:rPr>
              <a:t> appropriate mechanisms to provide support for individual faculty</a:t>
            </a:r>
            <a:r>
              <a:rPr lang="en-US"/>
              <a:t> science and technology research projects.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While the academic, non-profit and industrial research communities are welcome to lead or to participate in applications</a:t>
            </a:r>
            <a:r>
              <a:rPr lang="en-US" b="1">
                <a:solidFill>
                  <a:schemeClr val="accent2"/>
                </a:solidFill>
              </a:rPr>
              <a:t>, a strong component of student education</a:t>
            </a:r>
            <a:r>
              <a:rPr lang="en-US"/>
              <a:t> in research is required for all applicants.</a:t>
            </a:r>
            <a:endParaRPr/>
          </a:p>
          <a:p>
            <a:pPr marL="685800" lvl="1" indent="-50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800"/>
              <a:buNone/>
            </a:pPr>
            <a:endParaRPr sz="2800"/>
          </a:p>
        </p:txBody>
      </p:sp>
      <p:sp>
        <p:nvSpPr>
          <p:cNvPr id="376" name="Google Shape;376;p5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Overview</a:t>
            </a:r>
            <a:endParaRPr/>
          </a:p>
        </p:txBody>
      </p:sp>
      <p:sp>
        <p:nvSpPr>
          <p:cNvPr id="377" name="Google Shape;377;p5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6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384" name="Google Shape;384;p6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85" name="Google Shape;385;p6"/>
          <p:cNvSpPr txBox="1">
            <a:spLocks noGrp="1"/>
          </p:cNvSpPr>
          <p:nvPr>
            <p:ph type="body" idx="2"/>
          </p:nvPr>
        </p:nvSpPr>
        <p:spPr>
          <a:xfrm>
            <a:off x="346879" y="2004434"/>
            <a:ext cx="3048261" cy="40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</a:pPr>
            <a:r>
              <a:rPr lang="en-US" sz="2500"/>
              <a:t>Implementation grants are biennniel, occuring every two years, with smaller EPSCoR State-National lab partnership grants competed in alternate years.</a:t>
            </a:r>
            <a:endParaRPr sz="2500"/>
          </a:p>
        </p:txBody>
      </p:sp>
      <p:sp>
        <p:nvSpPr>
          <p:cNvPr id="386" name="Google Shape;386;p6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Overview - Schedule</a:t>
            </a:r>
            <a:endParaRPr/>
          </a:p>
        </p:txBody>
      </p:sp>
      <p:sp>
        <p:nvSpPr>
          <p:cNvPr id="387" name="Google Shape;387;p6"/>
          <p:cNvSpPr txBox="1">
            <a:spLocks noGrp="1"/>
          </p:cNvSpPr>
          <p:nvPr>
            <p:ph type="body" idx="3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graphicFrame>
        <p:nvGraphicFramePr>
          <p:cNvPr id="388" name="Google Shape;388;p6"/>
          <p:cNvGraphicFramePr/>
          <p:nvPr/>
        </p:nvGraphicFramePr>
        <p:xfrm>
          <a:off x="4016294" y="2003364"/>
          <a:ext cx="7631800" cy="4047650"/>
        </p:xfrm>
        <a:graphic>
          <a:graphicData uri="http://schemas.openxmlformats.org/drawingml/2006/table">
            <a:tbl>
              <a:tblPr firstRow="1" firstCol="1" bandRow="1">
                <a:noFill/>
                <a:tableStyleId>{17427568-F1CD-4586-950F-288511FC16A2}</a:tableStyleId>
              </a:tblPr>
              <a:tblGrid>
                <a:gridCol w="162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0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3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FOA Posted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Preliminary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Full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Award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5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12/14/2022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01/25/2023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04/04/2023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New Awards: $1,000,000-$1,500,000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900" u="none" strike="noStrike" cap="none"/>
                    </a:p>
                    <a:p>
                      <a:pPr marL="0" marR="0" lvl="0" indent="0" algn="ctr" rtl="0">
                        <a:spcBef>
                          <a:spcPts val="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Renewal Awards: $1,500,000-$2,500,000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 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72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Anticipated Fall 2024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Anticipated Winter 2024/2025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/>
                        <a:t>Anticipated Spring 2025</a:t>
                      </a:r>
                      <a:endParaRPr sz="19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73975" marR="739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-----</a:t>
                      </a:r>
                      <a:endParaRPr/>
                    </a:p>
                  </a:txBody>
                  <a:tcPr marL="73975" marR="7397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7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394" name="Google Shape;394;p7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395" name="Google Shape;395;p7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i="1"/>
              <a:t>Topic Selection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Projects must identify the topical research area or areas with respect to the relevant DOE program office or offices (listed in Program Description) and the office’s specific program goals.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Identify topics of interest to the DOE</a:t>
            </a:r>
            <a:endParaRPr sz="2800" i="1"/>
          </a:p>
          <a:p>
            <a:pPr marL="1143000" lvl="2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Align with your local ESPCoR jurisdicition </a:t>
            </a:r>
            <a:endParaRPr sz="2800" i="1"/>
          </a:p>
        </p:txBody>
      </p:sp>
      <p:sp>
        <p:nvSpPr>
          <p:cNvPr id="396" name="Google Shape;396;p7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Intelligence</a:t>
            </a:r>
            <a:endParaRPr/>
          </a:p>
        </p:txBody>
      </p:sp>
      <p:sp>
        <p:nvSpPr>
          <p:cNvPr id="397" name="Google Shape;397;p7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8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404" name="Google Shape;404;p8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405" name="Google Shape;405;p8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i="1"/>
              <a:t>Awardee Analysis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All lead institutions were R1 or R2 per the Carnegie classifications, with 70% being R1 institutions.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Implementation Awards are initially two-year awards up to $1.5M per year. These awards can be renewed for two subsequent two-year periods for a total of six years. These renewal awards can be up to $2.5M per year. </a:t>
            </a:r>
            <a:r>
              <a:rPr lang="en-US" sz="2800" b="1">
                <a:solidFill>
                  <a:schemeClr val="accent2"/>
                </a:solidFill>
              </a:rPr>
              <a:t>Renewals are not automatic but they are common.</a:t>
            </a:r>
            <a:endParaRPr/>
          </a:p>
        </p:txBody>
      </p:sp>
      <p:sp>
        <p:nvSpPr>
          <p:cNvPr id="406" name="Google Shape;406;p8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Intelligence</a:t>
            </a:r>
            <a:endParaRPr/>
          </a:p>
        </p:txBody>
      </p:sp>
      <p:sp>
        <p:nvSpPr>
          <p:cNvPr id="407" name="Google Shape;407;p8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408" name="Google Shape;408;p8"/>
          <p:cNvSpPr txBox="1"/>
          <p:nvPr/>
        </p:nvSpPr>
        <p:spPr>
          <a:xfrm>
            <a:off x="5459819" y="2659912"/>
            <a:ext cx="27432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9"/>
          <p:cNvSpPr txBox="1">
            <a:spLocks noGrp="1"/>
          </p:cNvSpPr>
          <p:nvPr>
            <p:ph type="dt" idx="10"/>
          </p:nvPr>
        </p:nvSpPr>
        <p:spPr>
          <a:xfrm>
            <a:off x="372979" y="6333331"/>
            <a:ext cx="320842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28 February 2024</a:t>
            </a:r>
            <a:endParaRPr/>
          </a:p>
        </p:txBody>
      </p:sp>
      <p:sp>
        <p:nvSpPr>
          <p:cNvPr id="415" name="Google Shape;415;p9"/>
          <p:cNvSpPr txBox="1">
            <a:spLocks noGrp="1"/>
          </p:cNvSpPr>
          <p:nvPr>
            <p:ph type="sldNum" idx="12"/>
          </p:nvPr>
        </p:nvSpPr>
        <p:spPr>
          <a:xfrm>
            <a:off x="8610600" y="63333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416" name="Google Shape;416;p9"/>
          <p:cNvSpPr txBox="1">
            <a:spLocks noGrp="1"/>
          </p:cNvSpPr>
          <p:nvPr>
            <p:ph type="body" idx="1"/>
          </p:nvPr>
        </p:nvSpPr>
        <p:spPr>
          <a:xfrm>
            <a:off x="347663" y="2003364"/>
            <a:ext cx="11580812" cy="4050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 i="1"/>
              <a:t>Geographic Analysis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Competitive proposals from states with a lower number of awards should emphasize their state's unique value added.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•"/>
            </a:pPr>
            <a:r>
              <a:rPr lang="en-US" sz="2800"/>
              <a:t>It is worth noting that 39% of EPSCoR states have not received an Implementation grant. </a:t>
            </a:r>
            <a:endParaRPr/>
          </a:p>
        </p:txBody>
      </p:sp>
      <p:sp>
        <p:nvSpPr>
          <p:cNvPr id="417" name="Google Shape;417;p9"/>
          <p:cNvSpPr txBox="1">
            <a:spLocks noGrp="1"/>
          </p:cNvSpPr>
          <p:nvPr>
            <p:ph type="title"/>
          </p:nvPr>
        </p:nvSpPr>
        <p:spPr>
          <a:xfrm>
            <a:off x="346879" y="764276"/>
            <a:ext cx="11581264" cy="684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29CA5"/>
              </a:buClr>
              <a:buSzPts val="3600"/>
              <a:buFont typeface="Arial"/>
              <a:buNone/>
            </a:pPr>
            <a:r>
              <a:rPr lang="en-US"/>
              <a:t>Program Intelligence</a:t>
            </a:r>
            <a:endParaRPr/>
          </a:p>
        </p:txBody>
      </p:sp>
      <p:sp>
        <p:nvSpPr>
          <p:cNvPr id="418" name="Google Shape;418;p9"/>
          <p:cNvSpPr txBox="1">
            <a:spLocks noGrp="1"/>
          </p:cNvSpPr>
          <p:nvPr>
            <p:ph type="body" idx="2"/>
          </p:nvPr>
        </p:nvSpPr>
        <p:spPr>
          <a:xfrm>
            <a:off x="346879" y="273050"/>
            <a:ext cx="11581264" cy="490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Q_Brand-2020">
  <a:themeElements>
    <a:clrScheme name="MQ_Brand-2020">
      <a:dk1>
        <a:srgbClr val="000000"/>
      </a:dk1>
      <a:lt1>
        <a:srgbClr val="FFFFFF"/>
      </a:lt1>
      <a:dk2>
        <a:srgbClr val="094F93"/>
      </a:dk2>
      <a:lt2>
        <a:srgbClr val="7D8287"/>
      </a:lt2>
      <a:accent1>
        <a:srgbClr val="55C2CB"/>
      </a:accent1>
      <a:accent2>
        <a:srgbClr val="1BB0C3"/>
      </a:accent2>
      <a:accent3>
        <a:srgbClr val="0093B7"/>
      </a:accent3>
      <a:accent4>
        <a:srgbClr val="2D6794"/>
      </a:accent4>
      <a:accent5>
        <a:srgbClr val="5657EB"/>
      </a:accent5>
      <a:accent6>
        <a:srgbClr val="E48934"/>
      </a:accent6>
      <a:hlink>
        <a:srgbClr val="094F93"/>
      </a:hlink>
      <a:folHlink>
        <a:srgbClr val="152C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16</Slides>
  <Notes>16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MQ_Brand-2020</vt:lpstr>
      <vt:lpstr>PowerPoint Presentation</vt:lpstr>
      <vt:lpstr>DOE EPSCoR Implementation Grants</vt:lpstr>
      <vt:lpstr>About McAllister &amp; Quinn</vt:lpstr>
      <vt:lpstr>Program Overview</vt:lpstr>
      <vt:lpstr>Program Overview</vt:lpstr>
      <vt:lpstr>Program Overview - Schedule</vt:lpstr>
      <vt:lpstr>Program Intelligence</vt:lpstr>
      <vt:lpstr>Program Intelligence</vt:lpstr>
      <vt:lpstr>Program Intelligence</vt:lpstr>
      <vt:lpstr>Program Intelligence </vt:lpstr>
      <vt:lpstr>Program Intelligence </vt:lpstr>
      <vt:lpstr>Program Intelligence </vt:lpstr>
      <vt:lpstr>Key Takeaways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BreeAnn Brandhagen, PhD</dc:creator>
  <cp:revision>1</cp:revision>
  <dcterms:created xsi:type="dcterms:W3CDTF">2023-08-17T14:46:35Z</dcterms:created>
  <dcterms:modified xsi:type="dcterms:W3CDTF">2024-03-28T16:30:25Z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0x0101003BCD6342769D4C44805FFE73FBBF18F5</vt:lpwstr>
  </property>
</Properties>
</file>